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0" r:id="rId5"/>
    <p:sldId id="261" r:id="rId6"/>
    <p:sldId id="262" r:id="rId7"/>
    <p:sldId id="263" r:id="rId8"/>
    <p:sldId id="264" r:id="rId9"/>
    <p:sldId id="265" r:id="rId10"/>
    <p:sldId id="268" r:id="rId11"/>
    <p:sldId id="266" r:id="rId12"/>
    <p:sldId id="269" r:id="rId13"/>
  </p:sldIdLst>
  <p:sldSz cx="12192000" cy="6858000"/>
  <p:notesSz cx="6669088"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70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85C7CD-6843-41A4-8FE7-6AE2132A3311}" v="6" dt="2023-11-28T10:13:50.90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5865" autoAdjust="0"/>
  </p:normalViewPr>
  <p:slideViewPr>
    <p:cSldViewPr snapToGrid="0">
      <p:cViewPr varScale="1">
        <p:scale>
          <a:sx n="120" d="100"/>
          <a:sy n="120" d="100"/>
        </p:scale>
        <p:origin x="120" y="396"/>
      </p:cViewPr>
      <p:guideLst>
        <p:guide orient="horz" pos="2160"/>
        <p:guide pos="3840"/>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原 みき" userId="7d655336-f2e4-41e0-bc1d-507618c05dcb" providerId="ADAL" clId="{FE85C7CD-6843-41A4-8FE7-6AE2132A3311}"/>
    <pc:docChg chg="undo custSel modSld">
      <pc:chgData name="中原 みき" userId="7d655336-f2e4-41e0-bc1d-507618c05dcb" providerId="ADAL" clId="{FE85C7CD-6843-41A4-8FE7-6AE2132A3311}" dt="2023-11-28T10:20:32.109" v="75" actId="6549"/>
      <pc:docMkLst>
        <pc:docMk/>
      </pc:docMkLst>
      <pc:sldChg chg="modSp mod">
        <pc:chgData name="中原 みき" userId="7d655336-f2e4-41e0-bc1d-507618c05dcb" providerId="ADAL" clId="{FE85C7CD-6843-41A4-8FE7-6AE2132A3311}" dt="2023-11-28T10:20:32.109" v="75" actId="6549"/>
        <pc:sldMkLst>
          <pc:docMk/>
          <pc:sldMk cId="1952942856" sldId="256"/>
        </pc:sldMkLst>
        <pc:spChg chg="mod">
          <ac:chgData name="中原 みき" userId="7d655336-f2e4-41e0-bc1d-507618c05dcb" providerId="ADAL" clId="{FE85C7CD-6843-41A4-8FE7-6AE2132A3311}" dt="2023-11-28T10:20:32.109" v="75" actId="6549"/>
          <ac:spMkLst>
            <pc:docMk/>
            <pc:sldMk cId="1952942856" sldId="256"/>
            <ac:spMk id="2" creationId="{3A0A1C75-E265-7FD1-5E8F-E7CE08DB29A0}"/>
          </ac:spMkLst>
        </pc:spChg>
        <pc:spChg chg="mod">
          <ac:chgData name="中原 みき" userId="7d655336-f2e4-41e0-bc1d-507618c05dcb" providerId="ADAL" clId="{FE85C7CD-6843-41A4-8FE7-6AE2132A3311}" dt="2023-11-28T09:53:28.156" v="68"/>
          <ac:spMkLst>
            <pc:docMk/>
            <pc:sldMk cId="1952942856" sldId="256"/>
            <ac:spMk id="3" creationId="{2BBDD6A1-7FA7-9BD6-F43D-53B7902608B8}"/>
          </ac:spMkLst>
        </pc:spChg>
      </pc:sldChg>
      <pc:sldChg chg="modSp mod">
        <pc:chgData name="中原 みき" userId="7d655336-f2e4-41e0-bc1d-507618c05dcb" providerId="ADAL" clId="{FE85C7CD-6843-41A4-8FE7-6AE2132A3311}" dt="2023-11-28T10:09:50.796" v="70" actId="21"/>
        <pc:sldMkLst>
          <pc:docMk/>
          <pc:sldMk cId="569239658" sldId="258"/>
        </pc:sldMkLst>
        <pc:spChg chg="mod">
          <ac:chgData name="中原 みき" userId="7d655336-f2e4-41e0-bc1d-507618c05dcb" providerId="ADAL" clId="{FE85C7CD-6843-41A4-8FE7-6AE2132A3311}" dt="2023-11-28T10:09:50.796" v="70" actId="21"/>
          <ac:spMkLst>
            <pc:docMk/>
            <pc:sldMk cId="569239658" sldId="258"/>
            <ac:spMk id="6" creationId="{F0FA9CD5-1BC1-8BCE-B6DC-824E481BF175}"/>
          </ac:spMkLst>
        </pc:spChg>
      </pc:sldChg>
      <pc:sldChg chg="modSp mod">
        <pc:chgData name="中原 みき" userId="7d655336-f2e4-41e0-bc1d-507618c05dcb" providerId="ADAL" clId="{FE85C7CD-6843-41A4-8FE7-6AE2132A3311}" dt="2023-11-27T01:17:57.295" v="4" actId="207"/>
        <pc:sldMkLst>
          <pc:docMk/>
          <pc:sldMk cId="628121007" sldId="269"/>
        </pc:sldMkLst>
        <pc:spChg chg="mod">
          <ac:chgData name="中原 みき" userId="7d655336-f2e4-41e0-bc1d-507618c05dcb" providerId="ADAL" clId="{FE85C7CD-6843-41A4-8FE7-6AE2132A3311}" dt="2023-11-27T01:17:38.881" v="2" actId="207"/>
          <ac:spMkLst>
            <pc:docMk/>
            <pc:sldMk cId="628121007" sldId="269"/>
            <ac:spMk id="11" creationId="{13356F4C-20E1-56D4-0B82-AC70F0D1A09F}"/>
          </ac:spMkLst>
        </pc:spChg>
        <pc:spChg chg="mod">
          <ac:chgData name="中原 みき" userId="7d655336-f2e4-41e0-bc1d-507618c05dcb" providerId="ADAL" clId="{FE85C7CD-6843-41A4-8FE7-6AE2132A3311}" dt="2023-11-27T01:17:38.881" v="2" actId="207"/>
          <ac:spMkLst>
            <pc:docMk/>
            <pc:sldMk cId="628121007" sldId="269"/>
            <ac:spMk id="12" creationId="{B645A86A-BBCF-0AD0-6BE2-3D4E37EB101E}"/>
          </ac:spMkLst>
        </pc:spChg>
        <pc:spChg chg="mod">
          <ac:chgData name="中原 みき" userId="7d655336-f2e4-41e0-bc1d-507618c05dcb" providerId="ADAL" clId="{FE85C7CD-6843-41A4-8FE7-6AE2132A3311}" dt="2023-11-27T01:17:38.881" v="2" actId="207"/>
          <ac:spMkLst>
            <pc:docMk/>
            <pc:sldMk cId="628121007" sldId="269"/>
            <ac:spMk id="13" creationId="{AE1F088C-9828-46B2-9725-D03D4BE3CC99}"/>
          </ac:spMkLst>
        </pc:spChg>
        <pc:spChg chg="mod">
          <ac:chgData name="中原 みき" userId="7d655336-f2e4-41e0-bc1d-507618c05dcb" providerId="ADAL" clId="{FE85C7CD-6843-41A4-8FE7-6AE2132A3311}" dt="2023-11-27T01:17:38.881" v="2" actId="207"/>
          <ac:spMkLst>
            <pc:docMk/>
            <pc:sldMk cId="628121007" sldId="269"/>
            <ac:spMk id="17" creationId="{060C7264-A52F-9834-027B-4B239F4CF6E8}"/>
          </ac:spMkLst>
        </pc:spChg>
        <pc:spChg chg="mod">
          <ac:chgData name="中原 みき" userId="7d655336-f2e4-41e0-bc1d-507618c05dcb" providerId="ADAL" clId="{FE85C7CD-6843-41A4-8FE7-6AE2132A3311}" dt="2023-11-27T01:17:38.881" v="2" actId="207"/>
          <ac:spMkLst>
            <pc:docMk/>
            <pc:sldMk cId="628121007" sldId="269"/>
            <ac:spMk id="19" creationId="{B2B1E235-9F6D-783C-D48D-B6958C0A89DD}"/>
          </ac:spMkLst>
        </pc:spChg>
        <pc:spChg chg="mod">
          <ac:chgData name="中原 みき" userId="7d655336-f2e4-41e0-bc1d-507618c05dcb" providerId="ADAL" clId="{FE85C7CD-6843-41A4-8FE7-6AE2132A3311}" dt="2023-11-27T01:17:38.881" v="2" actId="207"/>
          <ac:spMkLst>
            <pc:docMk/>
            <pc:sldMk cId="628121007" sldId="269"/>
            <ac:spMk id="21" creationId="{781C005E-6EB5-0C39-F852-B9057867F8A2}"/>
          </ac:spMkLst>
        </pc:spChg>
        <pc:spChg chg="mod">
          <ac:chgData name="中原 みき" userId="7d655336-f2e4-41e0-bc1d-507618c05dcb" providerId="ADAL" clId="{FE85C7CD-6843-41A4-8FE7-6AE2132A3311}" dt="2023-11-27T01:17:20.614" v="0" actId="207"/>
          <ac:spMkLst>
            <pc:docMk/>
            <pc:sldMk cId="628121007" sldId="269"/>
            <ac:spMk id="24" creationId="{EBF1EEE5-8F90-CA94-77B3-B2B12099A1D1}"/>
          </ac:spMkLst>
        </pc:spChg>
        <pc:spChg chg="mod">
          <ac:chgData name="中原 みき" userId="7d655336-f2e4-41e0-bc1d-507618c05dcb" providerId="ADAL" clId="{FE85C7CD-6843-41A4-8FE7-6AE2132A3311}" dt="2023-11-27T01:17:57.295" v="4" actId="207"/>
          <ac:spMkLst>
            <pc:docMk/>
            <pc:sldMk cId="628121007" sldId="269"/>
            <ac:spMk id="25" creationId="{D8ECA1D4-77E6-DD53-2CBE-62D764C5CB71}"/>
          </ac:spMkLst>
        </pc:spChg>
        <pc:spChg chg="mod">
          <ac:chgData name="中原 みき" userId="7d655336-f2e4-41e0-bc1d-507618c05dcb" providerId="ADAL" clId="{FE85C7CD-6843-41A4-8FE7-6AE2132A3311}" dt="2023-11-27T01:17:57.295" v="4" actId="207"/>
          <ac:spMkLst>
            <pc:docMk/>
            <pc:sldMk cId="628121007" sldId="269"/>
            <ac:spMk id="26" creationId="{C9A5B778-C107-155C-C854-075F3A267274}"/>
          </ac:spMkLst>
        </pc:spChg>
        <pc:spChg chg="mod">
          <ac:chgData name="中原 みき" userId="7d655336-f2e4-41e0-bc1d-507618c05dcb" providerId="ADAL" clId="{FE85C7CD-6843-41A4-8FE7-6AE2132A3311}" dt="2023-11-27T01:17:57.295" v="4" actId="207"/>
          <ac:spMkLst>
            <pc:docMk/>
            <pc:sldMk cId="628121007" sldId="269"/>
            <ac:spMk id="27" creationId="{5021EA5F-E8DE-93BD-6DB0-087FF14E7AB6}"/>
          </ac:spMkLst>
        </pc:spChg>
        <pc:graphicFrameChg chg="modGraphic">
          <ac:chgData name="中原 みき" userId="7d655336-f2e4-41e0-bc1d-507618c05dcb" providerId="ADAL" clId="{FE85C7CD-6843-41A4-8FE7-6AE2132A3311}" dt="2023-11-27T01:17:42.472" v="3" actId="12385"/>
          <ac:graphicFrameMkLst>
            <pc:docMk/>
            <pc:sldMk cId="628121007" sldId="269"/>
            <ac:graphicFrameMk id="23" creationId="{4DB0FA52-C854-CA59-56DD-B0A7DB839F5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DE5B1DE0-6399-45B9-9CDE-ABFC4DE84BCA}" type="datetimeFigureOut">
              <a:rPr kumimoji="1" lang="ja-JP" altLang="en-US" smtClean="0"/>
              <a:t>2023/11/28</a:t>
            </a:fld>
            <a:endParaRPr kumimoji="1" lang="ja-JP" altLang="en-US"/>
          </a:p>
        </p:txBody>
      </p:sp>
      <p:sp>
        <p:nvSpPr>
          <p:cNvPr id="4" name="スライド イメージ プレースホルダー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07FB140A-BD59-41A7-AB35-A738F2168CF4}" type="slidenum">
              <a:rPr kumimoji="1" lang="ja-JP" altLang="en-US" smtClean="0"/>
              <a:t>‹#›</a:t>
            </a:fld>
            <a:endParaRPr kumimoji="1" lang="ja-JP" altLang="en-US"/>
          </a:p>
        </p:txBody>
      </p:sp>
    </p:spTree>
    <p:extLst>
      <p:ext uri="{BB962C8B-B14F-4D97-AF65-F5344CB8AC3E}">
        <p14:creationId xmlns:p14="http://schemas.microsoft.com/office/powerpoint/2010/main" val="19578037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FB140A-BD59-41A7-AB35-A738F2168CF4}" type="slidenum">
              <a:rPr kumimoji="1" lang="ja-JP" altLang="en-US" smtClean="0"/>
              <a:t>10</a:t>
            </a:fld>
            <a:endParaRPr kumimoji="1" lang="ja-JP" altLang="en-US"/>
          </a:p>
        </p:txBody>
      </p:sp>
    </p:spTree>
    <p:extLst>
      <p:ext uri="{BB962C8B-B14F-4D97-AF65-F5344CB8AC3E}">
        <p14:creationId xmlns:p14="http://schemas.microsoft.com/office/powerpoint/2010/main" val="2986076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KGI</a:t>
            </a:r>
            <a:r>
              <a:rPr kumimoji="1" lang="ja-JP" altLang="en-US" dirty="0"/>
              <a:t>（</a:t>
            </a:r>
            <a:r>
              <a:rPr kumimoji="1" lang="en-US" altLang="ja-JP" dirty="0"/>
              <a:t>Key Goal Indicator</a:t>
            </a:r>
            <a:r>
              <a:rPr kumimoji="1" lang="ja-JP" altLang="en-US" dirty="0"/>
              <a:t>）とは、「重要目標達成指標」を意味します。企業や組織がビジネスで目指す最終的な数値目標を指し、売上高、販売数、利益率、成約数、業界シェアなどが</a:t>
            </a:r>
            <a:r>
              <a:rPr kumimoji="1" lang="en-US" altLang="ja-JP" dirty="0"/>
              <a:t>KGI</a:t>
            </a:r>
            <a:r>
              <a:rPr kumimoji="1" lang="ja-JP" altLang="en-US" dirty="0"/>
              <a:t>に当たります。</a:t>
            </a:r>
            <a:endParaRPr kumimoji="1" lang="en-US" altLang="ja-JP" dirty="0"/>
          </a:p>
          <a:p>
            <a:r>
              <a:rPr kumimoji="1" lang="en-US" altLang="ja-JP" dirty="0"/>
              <a:t>KPI</a:t>
            </a:r>
            <a:r>
              <a:rPr kumimoji="1" lang="ja-JP" altLang="en-US" dirty="0"/>
              <a:t>（</a:t>
            </a:r>
            <a:r>
              <a:rPr kumimoji="1" lang="en-US" altLang="ja-JP" dirty="0"/>
              <a:t>Key Performance Indicator</a:t>
            </a:r>
            <a:r>
              <a:rPr kumimoji="1" lang="ja-JP" altLang="en-US" dirty="0"/>
              <a:t>）とは、「重要業績評価指標」と訳される言葉です。企業の最終目標到達までのプロセスの達成度や評価を示す指標で、数値で示すことができます。﻿</a:t>
            </a:r>
          </a:p>
        </p:txBody>
      </p:sp>
      <p:sp>
        <p:nvSpPr>
          <p:cNvPr id="4" name="スライド番号プレースホルダー 3"/>
          <p:cNvSpPr>
            <a:spLocks noGrp="1"/>
          </p:cNvSpPr>
          <p:nvPr>
            <p:ph type="sldNum" sz="quarter" idx="5"/>
          </p:nvPr>
        </p:nvSpPr>
        <p:spPr/>
        <p:txBody>
          <a:bodyPr/>
          <a:lstStyle/>
          <a:p>
            <a:fld id="{07FB140A-BD59-41A7-AB35-A738F2168CF4}" type="slidenum">
              <a:rPr kumimoji="1" lang="ja-JP" altLang="en-US" smtClean="0"/>
              <a:t>12</a:t>
            </a:fld>
            <a:endParaRPr kumimoji="1" lang="ja-JP" altLang="en-US"/>
          </a:p>
        </p:txBody>
      </p:sp>
    </p:spTree>
    <p:extLst>
      <p:ext uri="{BB962C8B-B14F-4D97-AF65-F5344CB8AC3E}">
        <p14:creationId xmlns:p14="http://schemas.microsoft.com/office/powerpoint/2010/main" val="1378047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F028A0-735E-874F-9D7C-E0173F016587}"/>
              </a:ext>
            </a:extLst>
          </p:cNvPr>
          <p:cNvSpPr>
            <a:spLocks noGrp="1"/>
          </p:cNvSpPr>
          <p:nvPr>
            <p:ph type="ctrTitle"/>
          </p:nvPr>
        </p:nvSpPr>
        <p:spPr>
          <a:xfrm>
            <a:off x="1524000" y="1849816"/>
            <a:ext cx="9144000" cy="1660145"/>
          </a:xfrm>
        </p:spPr>
        <p:txBody>
          <a:bodyPr anchor="ctr">
            <a:normAutofit/>
          </a:bodyPr>
          <a:lstStyle>
            <a:lvl1pPr algn="ctr">
              <a:defRPr sz="4000" b="1">
                <a:latin typeface="+mn-ea"/>
                <a:ea typeface="+mn-ea"/>
              </a:defRPr>
            </a:lvl1pPr>
          </a:lstStyle>
          <a:p>
            <a:r>
              <a:rPr kumimoji="1" lang="ja-JP" altLang="en-US"/>
              <a:t>マスター タイトルの書式設定</a:t>
            </a:r>
            <a:endParaRPr kumimoji="1" lang="ja-JP" altLang="en-US" dirty="0"/>
          </a:p>
        </p:txBody>
      </p:sp>
      <p:sp>
        <p:nvSpPr>
          <p:cNvPr id="3" name="字幕 2">
            <a:extLst>
              <a:ext uri="{FF2B5EF4-FFF2-40B4-BE49-F238E27FC236}">
                <a16:creationId xmlns:a16="http://schemas.microsoft.com/office/drawing/2014/main" id="{8AEE3168-7058-648C-2CA6-A6ECD67D1745}"/>
              </a:ext>
            </a:extLst>
          </p:cNvPr>
          <p:cNvSpPr>
            <a:spLocks noGrp="1"/>
          </p:cNvSpPr>
          <p:nvPr>
            <p:ph type="subTitle" idx="1"/>
          </p:nvPr>
        </p:nvSpPr>
        <p:spPr>
          <a:xfrm>
            <a:off x="1524000" y="3602038"/>
            <a:ext cx="9144000" cy="970540"/>
          </a:xfrm>
        </p:spPr>
        <p:txBody>
          <a:bodyPr/>
          <a:lstStyle>
            <a:lvl1pPr marL="0" indent="0" algn="r">
              <a:buNone/>
              <a:defRPr sz="2400" b="1">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F15F84B-5060-3538-5706-40C6CFF08E24}"/>
              </a:ext>
            </a:extLst>
          </p:cNvPr>
          <p:cNvSpPr>
            <a:spLocks noGrp="1"/>
          </p:cNvSpPr>
          <p:nvPr>
            <p:ph type="dt" sz="half" idx="10"/>
          </p:nvPr>
        </p:nvSpPr>
        <p:spPr>
          <a:xfrm>
            <a:off x="838200" y="6492875"/>
            <a:ext cx="2743200" cy="365125"/>
          </a:xfrm>
        </p:spPr>
        <p:txBody>
          <a:bodyPr/>
          <a:lstStyle>
            <a:lvl1pPr algn="ctr">
              <a:defRPr/>
            </a:lvl1pPr>
          </a:lstStyle>
          <a:p>
            <a:fld id="{FC8E678B-B4D2-454E-AB98-F2580D73581C}" type="datetime1">
              <a:rPr lang="ja-JP" altLang="en-US" smtClean="0"/>
              <a:pPr/>
              <a:t>2023/11/28</a:t>
            </a:fld>
            <a:endParaRPr lang="ja-JP" altLang="en-US"/>
          </a:p>
        </p:txBody>
      </p:sp>
      <p:sp>
        <p:nvSpPr>
          <p:cNvPr id="5" name="フッター プレースホルダー 4">
            <a:extLst>
              <a:ext uri="{FF2B5EF4-FFF2-40B4-BE49-F238E27FC236}">
                <a16:creationId xmlns:a16="http://schemas.microsoft.com/office/drawing/2014/main" id="{8A8218F2-B5F5-2568-6CFD-04BE08935EEF}"/>
              </a:ext>
            </a:extLst>
          </p:cNvPr>
          <p:cNvSpPr>
            <a:spLocks noGrp="1"/>
          </p:cNvSpPr>
          <p:nvPr>
            <p:ph type="ftr" sz="quarter" idx="11"/>
          </p:nvPr>
        </p:nvSpPr>
        <p:spPr>
          <a:xfrm>
            <a:off x="3784602" y="6492875"/>
            <a:ext cx="3416298" cy="365125"/>
          </a:xfrm>
        </p:spPr>
        <p:txBody>
          <a:bodyPr/>
          <a:lstStyle/>
          <a:p>
            <a:endParaRPr kumimoji="1" lang="ja-JP" altLang="en-US" dirty="0"/>
          </a:p>
        </p:txBody>
      </p:sp>
    </p:spTree>
    <p:extLst>
      <p:ext uri="{BB962C8B-B14F-4D97-AF65-F5344CB8AC3E}">
        <p14:creationId xmlns:p14="http://schemas.microsoft.com/office/powerpoint/2010/main" val="117393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EBE26C-557A-262C-FFAD-0DEB274D3C57}"/>
              </a:ext>
            </a:extLst>
          </p:cNvPr>
          <p:cNvSpPr>
            <a:spLocks noGrp="1"/>
          </p:cNvSpPr>
          <p:nvPr>
            <p:ph type="title" hasCustomPrompt="1"/>
          </p:nvPr>
        </p:nvSpPr>
        <p:spPr>
          <a:xfrm>
            <a:off x="831850" y="1709739"/>
            <a:ext cx="10515600" cy="1719262"/>
          </a:xfrm>
        </p:spPr>
        <p:txBody>
          <a:bodyPr anchor="ctr">
            <a:normAutofit/>
          </a:bodyPr>
          <a:lstStyle>
            <a:lvl1pPr algn="ctr">
              <a:defRPr sz="3600" b="1">
                <a:latin typeface="+mn-ea"/>
                <a:ea typeface="+mn-ea"/>
              </a:defRPr>
            </a:lvl1pPr>
          </a:lstStyle>
          <a:p>
            <a:r>
              <a:rPr kumimoji="1" lang="ja-JP" altLang="en-US" dirty="0"/>
              <a:t>目次の設定</a:t>
            </a:r>
          </a:p>
        </p:txBody>
      </p:sp>
      <p:sp>
        <p:nvSpPr>
          <p:cNvPr id="3" name="テキスト プレースホルダー 2">
            <a:extLst>
              <a:ext uri="{FF2B5EF4-FFF2-40B4-BE49-F238E27FC236}">
                <a16:creationId xmlns:a16="http://schemas.microsoft.com/office/drawing/2014/main" id="{5C1F6F14-32DD-8DCB-B121-84B294C23173}"/>
              </a:ext>
            </a:extLst>
          </p:cNvPr>
          <p:cNvSpPr>
            <a:spLocks noGrp="1"/>
          </p:cNvSpPr>
          <p:nvPr>
            <p:ph type="body" idx="1" hasCustomPrompt="1"/>
          </p:nvPr>
        </p:nvSpPr>
        <p:spPr>
          <a:xfrm>
            <a:off x="831850" y="3721101"/>
            <a:ext cx="10515600" cy="2368550"/>
          </a:xfrm>
        </p:spPr>
        <p:txBody>
          <a:bodyPr>
            <a:normAutofit/>
          </a:bodyPr>
          <a:lstStyle>
            <a:lvl1pPr marL="342900" indent="-342900">
              <a:buFont typeface="+mj-lt"/>
              <a:buAutoNum type="arabicPeriod"/>
              <a:defRPr sz="1800" b="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dirty="0"/>
              <a:t>タイトル１</a:t>
            </a:r>
            <a:endParaRPr kumimoji="1" lang="en-US" altLang="ja-JP" dirty="0"/>
          </a:p>
          <a:p>
            <a:pPr lvl="0"/>
            <a:r>
              <a:rPr kumimoji="1" lang="ja-JP" altLang="en-US" dirty="0"/>
              <a:t>タイトル２</a:t>
            </a:r>
            <a:endParaRPr kumimoji="1" lang="en-US" altLang="ja-JP" dirty="0"/>
          </a:p>
          <a:p>
            <a:pPr lvl="0"/>
            <a:r>
              <a:rPr kumimoji="1" lang="ja-JP" altLang="en-US" dirty="0"/>
              <a:t>タイトル３</a:t>
            </a:r>
          </a:p>
        </p:txBody>
      </p:sp>
      <p:sp>
        <p:nvSpPr>
          <p:cNvPr id="7" name="スライド番号プレースホルダー 5">
            <a:extLst>
              <a:ext uri="{FF2B5EF4-FFF2-40B4-BE49-F238E27FC236}">
                <a16:creationId xmlns:a16="http://schemas.microsoft.com/office/drawing/2014/main" id="{F5DAA81A-EFDE-BFB0-1DEA-A98CC9D5AC38}"/>
              </a:ext>
            </a:extLst>
          </p:cNvPr>
          <p:cNvSpPr>
            <a:spLocks noGrp="1"/>
          </p:cNvSpPr>
          <p:nvPr>
            <p:ph type="sldNum" sz="quarter" idx="12"/>
          </p:nvPr>
        </p:nvSpPr>
        <p:spPr>
          <a:xfrm>
            <a:off x="10985500" y="69421"/>
            <a:ext cx="1054100" cy="688108"/>
          </a:xfrm>
        </p:spPr>
        <p:txBody>
          <a:bodyPr/>
          <a:lstStyle>
            <a:lvl1pPr>
              <a:defRPr sz="2400" b="1">
                <a:solidFill>
                  <a:schemeClr val="bg1">
                    <a:lumMod val="85000"/>
                  </a:schemeClr>
                </a:solidFill>
              </a:defRPr>
            </a:lvl1pPr>
          </a:lstStyle>
          <a:p>
            <a:fld id="{399C2E6F-3231-4DAF-9F67-F857DC28BDC1}" type="slidenum">
              <a:rPr lang="ja-JP" altLang="en-US" smtClean="0"/>
              <a:pPr/>
              <a:t>‹#›</a:t>
            </a:fld>
            <a:endParaRPr lang="ja-JP" altLang="en-US"/>
          </a:p>
        </p:txBody>
      </p:sp>
      <p:sp>
        <p:nvSpPr>
          <p:cNvPr id="8" name="日付プレースホルダー 3">
            <a:extLst>
              <a:ext uri="{FF2B5EF4-FFF2-40B4-BE49-F238E27FC236}">
                <a16:creationId xmlns:a16="http://schemas.microsoft.com/office/drawing/2014/main" id="{143F226C-18DD-4C4F-3D6F-96DC3297921D}"/>
              </a:ext>
            </a:extLst>
          </p:cNvPr>
          <p:cNvSpPr>
            <a:spLocks noGrp="1"/>
          </p:cNvSpPr>
          <p:nvPr>
            <p:ph type="dt" sz="half" idx="10"/>
          </p:nvPr>
        </p:nvSpPr>
        <p:spPr>
          <a:xfrm>
            <a:off x="831850" y="6604000"/>
            <a:ext cx="2743200" cy="228599"/>
          </a:xfrm>
        </p:spPr>
        <p:txBody>
          <a:bodyPr/>
          <a:lstStyle>
            <a:lvl1pPr algn="l">
              <a:defRPr sz="900"/>
            </a:lvl1pPr>
          </a:lstStyle>
          <a:p>
            <a:fld id="{061D29A9-4CAF-40E6-AA0A-16C3B9B89D7A}" type="datetime1">
              <a:rPr lang="ja-JP" altLang="en-US" smtClean="0"/>
              <a:pPr/>
              <a:t>2023/11/28</a:t>
            </a:fld>
            <a:endParaRPr lang="ja-JP" altLang="en-US"/>
          </a:p>
        </p:txBody>
      </p:sp>
      <p:sp>
        <p:nvSpPr>
          <p:cNvPr id="9" name="フッター プレースホルダー 4">
            <a:extLst>
              <a:ext uri="{FF2B5EF4-FFF2-40B4-BE49-F238E27FC236}">
                <a16:creationId xmlns:a16="http://schemas.microsoft.com/office/drawing/2014/main" id="{81C16365-CC6C-8982-A746-57181CA9C63B}"/>
              </a:ext>
            </a:extLst>
          </p:cNvPr>
          <p:cNvSpPr>
            <a:spLocks noGrp="1"/>
          </p:cNvSpPr>
          <p:nvPr>
            <p:ph type="ftr" sz="quarter" idx="11"/>
          </p:nvPr>
        </p:nvSpPr>
        <p:spPr>
          <a:xfrm>
            <a:off x="4628909" y="6604001"/>
            <a:ext cx="4114800" cy="228599"/>
          </a:xfrm>
        </p:spPr>
        <p:txBody>
          <a:bodyPr/>
          <a:lstStyle>
            <a:lvl1pPr>
              <a:defRPr sz="900"/>
            </a:lvl1pPr>
          </a:lstStyle>
          <a:p>
            <a:endParaRPr lang="ja-JP" altLang="en-US" dirty="0"/>
          </a:p>
        </p:txBody>
      </p:sp>
    </p:spTree>
    <p:extLst>
      <p:ext uri="{BB962C8B-B14F-4D97-AF65-F5344CB8AC3E}">
        <p14:creationId xmlns:p14="http://schemas.microsoft.com/office/powerpoint/2010/main" val="3814163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5E5BBA-7E1B-2AE8-0002-ED0783DB3F33}"/>
              </a:ext>
            </a:extLst>
          </p:cNvPr>
          <p:cNvSpPr>
            <a:spLocks noGrp="1"/>
          </p:cNvSpPr>
          <p:nvPr>
            <p:ph type="title"/>
          </p:nvPr>
        </p:nvSpPr>
        <p:spPr>
          <a:xfrm>
            <a:off x="682171" y="152832"/>
            <a:ext cx="10671629" cy="656361"/>
          </a:xfrm>
        </p:spPr>
        <p:txBody>
          <a:bodyPr>
            <a:normAutofit/>
          </a:bodyPr>
          <a:lstStyle>
            <a:lvl1pPr>
              <a:defRPr sz="2400" b="1">
                <a:latin typeface="+mn-ea"/>
                <a:ea typeface="+mn-ea"/>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E4E10C-BEA9-B126-A8C1-501BBFCDC977}"/>
              </a:ext>
            </a:extLst>
          </p:cNvPr>
          <p:cNvSpPr>
            <a:spLocks noGrp="1"/>
          </p:cNvSpPr>
          <p:nvPr>
            <p:ph idx="1"/>
          </p:nvPr>
        </p:nvSpPr>
        <p:spPr>
          <a:xfrm>
            <a:off x="682171" y="1074058"/>
            <a:ext cx="10671629" cy="5437433"/>
          </a:xfrm>
        </p:spPr>
        <p:txBody>
          <a:bodyPr>
            <a:normAutofit/>
          </a:bodyPr>
          <a:lstStyle>
            <a:lvl1pPr marL="228600" indent="-228600">
              <a:buFont typeface="Wingdings" panose="05000000000000000000" pitchFamily="2" charset="2"/>
              <a:buChar char="l"/>
              <a:defRPr sz="2000" b="1">
                <a:latin typeface="+mn-ea"/>
                <a:ea typeface="+mn-ea"/>
              </a:defRPr>
            </a:lvl1pPr>
            <a:lvl2pPr marL="685800" indent="-228600">
              <a:buFont typeface="Arial" panose="020B0604020202020204" pitchFamily="34" charset="0"/>
              <a:buChar char="•"/>
              <a:defRPr sz="1800">
                <a:latin typeface="+mn-ea"/>
                <a:ea typeface="+mn-ea"/>
              </a:defRPr>
            </a:lvl2pPr>
            <a:lvl3pPr>
              <a:defRPr sz="1600">
                <a:latin typeface="+mn-ea"/>
                <a:ea typeface="+mn-ea"/>
              </a:defRPr>
            </a:lvl3pPr>
            <a:lvl4pPr>
              <a:defRPr sz="1400">
                <a:latin typeface="+mn-ea"/>
                <a:ea typeface="+mn-ea"/>
              </a:defRPr>
            </a:lvl4pPr>
            <a:lvl5pPr>
              <a:defRPr sz="1400">
                <a:latin typeface="+mn-ea"/>
                <a:ea typeface="+mn-ea"/>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日付プレースホルダー 3">
            <a:extLst>
              <a:ext uri="{FF2B5EF4-FFF2-40B4-BE49-F238E27FC236}">
                <a16:creationId xmlns:a16="http://schemas.microsoft.com/office/drawing/2014/main" id="{7411394E-B723-8333-10E5-B9243D8D4C17}"/>
              </a:ext>
            </a:extLst>
          </p:cNvPr>
          <p:cNvSpPr>
            <a:spLocks noGrp="1"/>
          </p:cNvSpPr>
          <p:nvPr>
            <p:ph type="dt" sz="half" idx="10"/>
          </p:nvPr>
        </p:nvSpPr>
        <p:spPr>
          <a:xfrm>
            <a:off x="682171" y="6604000"/>
            <a:ext cx="2743200" cy="228599"/>
          </a:xfrm>
        </p:spPr>
        <p:txBody>
          <a:bodyPr/>
          <a:lstStyle>
            <a:lvl1pPr algn="l">
              <a:defRPr sz="900"/>
            </a:lvl1pPr>
          </a:lstStyle>
          <a:p>
            <a:fld id="{061D29A9-4CAF-40E6-AA0A-16C3B9B89D7A}" type="datetime1">
              <a:rPr lang="ja-JP" altLang="en-US" smtClean="0"/>
              <a:pPr/>
              <a:t>2023/11/28</a:t>
            </a:fld>
            <a:endParaRPr lang="ja-JP" altLang="en-US"/>
          </a:p>
        </p:txBody>
      </p:sp>
      <p:sp>
        <p:nvSpPr>
          <p:cNvPr id="5" name="フッター プレースホルダー 4">
            <a:extLst>
              <a:ext uri="{FF2B5EF4-FFF2-40B4-BE49-F238E27FC236}">
                <a16:creationId xmlns:a16="http://schemas.microsoft.com/office/drawing/2014/main" id="{EDD0DC71-95E2-550F-E5DE-3C6A5E142617}"/>
              </a:ext>
            </a:extLst>
          </p:cNvPr>
          <p:cNvSpPr>
            <a:spLocks noGrp="1"/>
          </p:cNvSpPr>
          <p:nvPr>
            <p:ph type="ftr" sz="quarter" idx="11"/>
          </p:nvPr>
        </p:nvSpPr>
        <p:spPr>
          <a:xfrm>
            <a:off x="4628909" y="6604001"/>
            <a:ext cx="4114800" cy="228599"/>
          </a:xfrm>
        </p:spPr>
        <p:txBody>
          <a:bodyPr/>
          <a:lstStyle>
            <a:lvl1pPr>
              <a:defRPr sz="900"/>
            </a:lvl1pPr>
          </a:lstStyle>
          <a:p>
            <a:endParaRPr lang="ja-JP" altLang="en-US" dirty="0"/>
          </a:p>
        </p:txBody>
      </p:sp>
      <p:sp>
        <p:nvSpPr>
          <p:cNvPr id="6" name="スライド番号プレースホルダー 5">
            <a:extLst>
              <a:ext uri="{FF2B5EF4-FFF2-40B4-BE49-F238E27FC236}">
                <a16:creationId xmlns:a16="http://schemas.microsoft.com/office/drawing/2014/main" id="{B8418E3C-60C5-628F-FC1A-9B5586306EFC}"/>
              </a:ext>
            </a:extLst>
          </p:cNvPr>
          <p:cNvSpPr>
            <a:spLocks noGrp="1"/>
          </p:cNvSpPr>
          <p:nvPr>
            <p:ph type="sldNum" sz="quarter" idx="12"/>
          </p:nvPr>
        </p:nvSpPr>
        <p:spPr>
          <a:xfrm>
            <a:off x="10985500" y="132960"/>
            <a:ext cx="1054100" cy="688108"/>
          </a:xfrm>
        </p:spPr>
        <p:txBody>
          <a:bodyPr/>
          <a:lstStyle>
            <a:lvl1pPr>
              <a:defRPr sz="2400" b="1">
                <a:solidFill>
                  <a:schemeClr val="bg1">
                    <a:lumMod val="85000"/>
                  </a:schemeClr>
                </a:solidFill>
              </a:defRPr>
            </a:lvl1pPr>
          </a:lstStyle>
          <a:p>
            <a:fld id="{399C2E6F-3231-4DAF-9F67-F857DC28BDC1}" type="slidenum">
              <a:rPr lang="ja-JP" altLang="en-US" smtClean="0"/>
              <a:pPr/>
              <a:t>‹#›</a:t>
            </a:fld>
            <a:endParaRPr lang="ja-JP" altLang="en-US"/>
          </a:p>
        </p:txBody>
      </p:sp>
      <p:cxnSp>
        <p:nvCxnSpPr>
          <p:cNvPr id="8" name="直線コネクタ 7">
            <a:extLst>
              <a:ext uri="{FF2B5EF4-FFF2-40B4-BE49-F238E27FC236}">
                <a16:creationId xmlns:a16="http://schemas.microsoft.com/office/drawing/2014/main" id="{3F77DEA6-6D03-A512-0EA9-42A3E747A415}"/>
              </a:ext>
            </a:extLst>
          </p:cNvPr>
          <p:cNvCxnSpPr>
            <a:cxnSpLocks/>
          </p:cNvCxnSpPr>
          <p:nvPr userDrawn="1"/>
        </p:nvCxnSpPr>
        <p:spPr>
          <a:xfrm>
            <a:off x="246743" y="881763"/>
            <a:ext cx="11107057" cy="0"/>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953192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5E5BBA-7E1B-2AE8-0002-ED0783DB3F33}"/>
              </a:ext>
            </a:extLst>
          </p:cNvPr>
          <p:cNvSpPr>
            <a:spLocks noGrp="1"/>
          </p:cNvSpPr>
          <p:nvPr>
            <p:ph type="title"/>
          </p:nvPr>
        </p:nvSpPr>
        <p:spPr>
          <a:xfrm>
            <a:off x="682171" y="152832"/>
            <a:ext cx="10671629" cy="656361"/>
          </a:xfrm>
        </p:spPr>
        <p:txBody>
          <a:bodyPr>
            <a:normAutofit/>
          </a:bodyPr>
          <a:lstStyle>
            <a:lvl1pPr>
              <a:defRPr sz="2400" b="1">
                <a:latin typeface="+mn-ea"/>
                <a:ea typeface="+mn-ea"/>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E4E10C-BEA9-B126-A8C1-501BBFCDC977}"/>
              </a:ext>
            </a:extLst>
          </p:cNvPr>
          <p:cNvSpPr>
            <a:spLocks noGrp="1"/>
          </p:cNvSpPr>
          <p:nvPr>
            <p:ph idx="1"/>
          </p:nvPr>
        </p:nvSpPr>
        <p:spPr>
          <a:xfrm>
            <a:off x="682171" y="1074058"/>
            <a:ext cx="10671629" cy="5437433"/>
          </a:xfrm>
        </p:spPr>
        <p:txBody>
          <a:bodyPr>
            <a:normAutofit/>
          </a:bodyPr>
          <a:lstStyle>
            <a:lvl1pPr marL="228600" indent="-228600">
              <a:buFont typeface="Wingdings" panose="05000000000000000000" pitchFamily="2" charset="2"/>
              <a:buChar char="l"/>
              <a:defRPr sz="2000" b="1">
                <a:latin typeface="+mn-ea"/>
                <a:ea typeface="+mn-ea"/>
              </a:defRPr>
            </a:lvl1pPr>
            <a:lvl2pPr marL="685800" indent="-228600">
              <a:buFont typeface="Arial" panose="020B0604020202020204" pitchFamily="34" charset="0"/>
              <a:buChar char="•"/>
              <a:defRPr sz="1800">
                <a:latin typeface="+mn-ea"/>
                <a:ea typeface="+mn-ea"/>
              </a:defRPr>
            </a:lvl2pPr>
            <a:lvl3pPr>
              <a:defRPr sz="1600">
                <a:latin typeface="+mn-ea"/>
                <a:ea typeface="+mn-ea"/>
              </a:defRPr>
            </a:lvl3pPr>
            <a:lvl4pPr>
              <a:defRPr sz="1400">
                <a:latin typeface="+mn-ea"/>
                <a:ea typeface="+mn-ea"/>
              </a:defRPr>
            </a:lvl4pPr>
            <a:lvl5pPr>
              <a:defRPr sz="1400">
                <a:latin typeface="+mn-ea"/>
                <a:ea typeface="+mn-ea"/>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日付プレースホルダー 3">
            <a:extLst>
              <a:ext uri="{FF2B5EF4-FFF2-40B4-BE49-F238E27FC236}">
                <a16:creationId xmlns:a16="http://schemas.microsoft.com/office/drawing/2014/main" id="{7411394E-B723-8333-10E5-B9243D8D4C17}"/>
              </a:ext>
            </a:extLst>
          </p:cNvPr>
          <p:cNvSpPr>
            <a:spLocks noGrp="1"/>
          </p:cNvSpPr>
          <p:nvPr>
            <p:ph type="dt" sz="half" idx="10"/>
          </p:nvPr>
        </p:nvSpPr>
        <p:spPr>
          <a:xfrm>
            <a:off x="682171" y="6604000"/>
            <a:ext cx="2743200" cy="228599"/>
          </a:xfrm>
        </p:spPr>
        <p:txBody>
          <a:bodyPr/>
          <a:lstStyle>
            <a:lvl1pPr algn="l">
              <a:defRPr sz="900"/>
            </a:lvl1pPr>
          </a:lstStyle>
          <a:p>
            <a:fld id="{061D29A9-4CAF-40E6-AA0A-16C3B9B89D7A}" type="datetime1">
              <a:rPr lang="ja-JP" altLang="en-US" smtClean="0"/>
              <a:pPr/>
              <a:t>2023/11/28</a:t>
            </a:fld>
            <a:endParaRPr lang="ja-JP" altLang="en-US"/>
          </a:p>
        </p:txBody>
      </p:sp>
      <p:sp>
        <p:nvSpPr>
          <p:cNvPr id="5" name="フッター プレースホルダー 4">
            <a:extLst>
              <a:ext uri="{FF2B5EF4-FFF2-40B4-BE49-F238E27FC236}">
                <a16:creationId xmlns:a16="http://schemas.microsoft.com/office/drawing/2014/main" id="{EDD0DC71-95E2-550F-E5DE-3C6A5E142617}"/>
              </a:ext>
            </a:extLst>
          </p:cNvPr>
          <p:cNvSpPr>
            <a:spLocks noGrp="1"/>
          </p:cNvSpPr>
          <p:nvPr>
            <p:ph type="ftr" sz="quarter" idx="11"/>
          </p:nvPr>
        </p:nvSpPr>
        <p:spPr>
          <a:xfrm>
            <a:off x="4628909" y="6604001"/>
            <a:ext cx="4114800" cy="228599"/>
          </a:xfrm>
        </p:spPr>
        <p:txBody>
          <a:bodyPr/>
          <a:lstStyle>
            <a:lvl1pPr>
              <a:defRPr sz="900"/>
            </a:lvl1pPr>
          </a:lstStyle>
          <a:p>
            <a:endParaRPr lang="ja-JP" altLang="en-US" dirty="0"/>
          </a:p>
        </p:txBody>
      </p:sp>
      <p:sp>
        <p:nvSpPr>
          <p:cNvPr id="6" name="スライド番号プレースホルダー 5">
            <a:extLst>
              <a:ext uri="{FF2B5EF4-FFF2-40B4-BE49-F238E27FC236}">
                <a16:creationId xmlns:a16="http://schemas.microsoft.com/office/drawing/2014/main" id="{B8418E3C-60C5-628F-FC1A-9B5586306EFC}"/>
              </a:ext>
            </a:extLst>
          </p:cNvPr>
          <p:cNvSpPr>
            <a:spLocks noGrp="1"/>
          </p:cNvSpPr>
          <p:nvPr>
            <p:ph type="sldNum" sz="quarter" idx="12"/>
          </p:nvPr>
        </p:nvSpPr>
        <p:spPr>
          <a:xfrm>
            <a:off x="10985500" y="132960"/>
            <a:ext cx="1054100" cy="688108"/>
          </a:xfrm>
        </p:spPr>
        <p:txBody>
          <a:bodyPr/>
          <a:lstStyle>
            <a:lvl1pPr>
              <a:defRPr sz="2400" b="1">
                <a:solidFill>
                  <a:schemeClr val="bg1">
                    <a:lumMod val="85000"/>
                  </a:schemeClr>
                </a:solidFill>
              </a:defRPr>
            </a:lvl1pPr>
          </a:lstStyle>
          <a:p>
            <a:fld id="{399C2E6F-3231-4DAF-9F67-F857DC28BDC1}" type="slidenum">
              <a:rPr lang="ja-JP" altLang="en-US" smtClean="0"/>
              <a:pPr/>
              <a:t>‹#›</a:t>
            </a:fld>
            <a:endParaRPr lang="ja-JP" altLang="en-US"/>
          </a:p>
        </p:txBody>
      </p:sp>
    </p:spTree>
    <p:extLst>
      <p:ext uri="{BB962C8B-B14F-4D97-AF65-F5344CB8AC3E}">
        <p14:creationId xmlns:p14="http://schemas.microsoft.com/office/powerpoint/2010/main" val="3000337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F5DAA81A-EFDE-BFB0-1DEA-A98CC9D5AC38}"/>
              </a:ext>
            </a:extLst>
          </p:cNvPr>
          <p:cNvSpPr>
            <a:spLocks noGrp="1"/>
          </p:cNvSpPr>
          <p:nvPr>
            <p:ph type="sldNum" sz="quarter" idx="12"/>
          </p:nvPr>
        </p:nvSpPr>
        <p:spPr>
          <a:xfrm>
            <a:off x="10985500" y="69421"/>
            <a:ext cx="1054100" cy="688108"/>
          </a:xfrm>
        </p:spPr>
        <p:txBody>
          <a:bodyPr/>
          <a:lstStyle>
            <a:lvl1pPr>
              <a:defRPr sz="2400" b="1">
                <a:solidFill>
                  <a:schemeClr val="bg1">
                    <a:lumMod val="85000"/>
                  </a:schemeClr>
                </a:solidFill>
              </a:defRPr>
            </a:lvl1pPr>
          </a:lstStyle>
          <a:p>
            <a:fld id="{399C2E6F-3231-4DAF-9F67-F857DC28BDC1}" type="slidenum">
              <a:rPr lang="ja-JP" altLang="en-US" smtClean="0"/>
              <a:pPr/>
              <a:t>‹#›</a:t>
            </a:fld>
            <a:endParaRPr lang="ja-JP" altLang="en-US"/>
          </a:p>
        </p:txBody>
      </p:sp>
      <p:sp>
        <p:nvSpPr>
          <p:cNvPr id="8" name="日付プレースホルダー 3">
            <a:extLst>
              <a:ext uri="{FF2B5EF4-FFF2-40B4-BE49-F238E27FC236}">
                <a16:creationId xmlns:a16="http://schemas.microsoft.com/office/drawing/2014/main" id="{143F226C-18DD-4C4F-3D6F-96DC3297921D}"/>
              </a:ext>
            </a:extLst>
          </p:cNvPr>
          <p:cNvSpPr>
            <a:spLocks noGrp="1"/>
          </p:cNvSpPr>
          <p:nvPr>
            <p:ph type="dt" sz="half" idx="10"/>
          </p:nvPr>
        </p:nvSpPr>
        <p:spPr>
          <a:xfrm>
            <a:off x="831850" y="6604000"/>
            <a:ext cx="2743200" cy="228599"/>
          </a:xfrm>
        </p:spPr>
        <p:txBody>
          <a:bodyPr/>
          <a:lstStyle>
            <a:lvl1pPr algn="l">
              <a:defRPr sz="900"/>
            </a:lvl1pPr>
          </a:lstStyle>
          <a:p>
            <a:fld id="{061D29A9-4CAF-40E6-AA0A-16C3B9B89D7A}" type="datetime1">
              <a:rPr lang="ja-JP" altLang="en-US" smtClean="0"/>
              <a:pPr/>
              <a:t>2023/11/28</a:t>
            </a:fld>
            <a:endParaRPr lang="ja-JP" altLang="en-US"/>
          </a:p>
        </p:txBody>
      </p:sp>
      <p:sp>
        <p:nvSpPr>
          <p:cNvPr id="9" name="フッター プレースホルダー 4">
            <a:extLst>
              <a:ext uri="{FF2B5EF4-FFF2-40B4-BE49-F238E27FC236}">
                <a16:creationId xmlns:a16="http://schemas.microsoft.com/office/drawing/2014/main" id="{81C16365-CC6C-8982-A746-57181CA9C63B}"/>
              </a:ext>
            </a:extLst>
          </p:cNvPr>
          <p:cNvSpPr>
            <a:spLocks noGrp="1"/>
          </p:cNvSpPr>
          <p:nvPr>
            <p:ph type="ftr" sz="quarter" idx="11"/>
          </p:nvPr>
        </p:nvSpPr>
        <p:spPr>
          <a:xfrm>
            <a:off x="4628909" y="6604001"/>
            <a:ext cx="4114800" cy="228599"/>
          </a:xfrm>
        </p:spPr>
        <p:txBody>
          <a:bodyPr/>
          <a:lstStyle>
            <a:lvl1pPr>
              <a:defRPr sz="900"/>
            </a:lvl1pPr>
          </a:lstStyle>
          <a:p>
            <a:endParaRPr lang="ja-JP" altLang="en-US" dirty="0"/>
          </a:p>
        </p:txBody>
      </p:sp>
    </p:spTree>
    <p:extLst>
      <p:ext uri="{BB962C8B-B14F-4D97-AF65-F5344CB8AC3E}">
        <p14:creationId xmlns:p14="http://schemas.microsoft.com/office/powerpoint/2010/main" val="41923893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4C8246E-CC1A-1132-2931-D807CFE0E964}"/>
              </a:ext>
            </a:extLst>
          </p:cNvPr>
          <p:cNvSpPr>
            <a:spLocks noGrp="1"/>
          </p:cNvSpPr>
          <p:nvPr>
            <p:ph type="title"/>
          </p:nvPr>
        </p:nvSpPr>
        <p:spPr>
          <a:xfrm>
            <a:off x="838200" y="454024"/>
            <a:ext cx="10515600" cy="656361"/>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85002F09-8DCE-7655-9089-E7CE1CD1DF6B}"/>
              </a:ext>
            </a:extLst>
          </p:cNvPr>
          <p:cNvSpPr>
            <a:spLocks noGrp="1"/>
          </p:cNvSpPr>
          <p:nvPr>
            <p:ph type="body" idx="1"/>
          </p:nvPr>
        </p:nvSpPr>
        <p:spPr>
          <a:xfrm>
            <a:off x="838200" y="1196109"/>
            <a:ext cx="10515600" cy="5207867"/>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F939BC5-5FD0-F6DD-6DF7-A889EACFAB6D}"/>
              </a:ext>
            </a:extLst>
          </p:cNvPr>
          <p:cNvSpPr>
            <a:spLocks noGrp="1"/>
          </p:cNvSpPr>
          <p:nvPr>
            <p:ph type="dt" sz="half" idx="2"/>
          </p:nvPr>
        </p:nvSpPr>
        <p:spPr>
          <a:xfrm>
            <a:off x="838200" y="317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5E2C8-7033-4350-BE64-0EFE777FD702}" type="datetime1">
              <a:rPr kumimoji="1" lang="ja-JP" altLang="en-US" smtClean="0"/>
              <a:t>2023/11/28</a:t>
            </a:fld>
            <a:endParaRPr kumimoji="1" lang="ja-JP" altLang="en-US"/>
          </a:p>
        </p:txBody>
      </p:sp>
      <p:sp>
        <p:nvSpPr>
          <p:cNvPr id="5" name="フッター プレースホルダー 4">
            <a:extLst>
              <a:ext uri="{FF2B5EF4-FFF2-40B4-BE49-F238E27FC236}">
                <a16:creationId xmlns:a16="http://schemas.microsoft.com/office/drawing/2014/main" id="{365C2383-B686-4438-95B7-451C5C6077E7}"/>
              </a:ext>
            </a:extLst>
          </p:cNvPr>
          <p:cNvSpPr>
            <a:spLocks noGrp="1"/>
          </p:cNvSpPr>
          <p:nvPr>
            <p:ph type="ftr" sz="quarter" idx="3"/>
          </p:nvPr>
        </p:nvSpPr>
        <p:spPr>
          <a:xfrm>
            <a:off x="4628909" y="317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a:extLst>
              <a:ext uri="{FF2B5EF4-FFF2-40B4-BE49-F238E27FC236}">
                <a16:creationId xmlns:a16="http://schemas.microsoft.com/office/drawing/2014/main" id="{419BBBD8-6276-6195-26B3-E2F1059B0E40}"/>
              </a:ext>
            </a:extLst>
          </p:cNvPr>
          <p:cNvSpPr>
            <a:spLocks noGrp="1"/>
          </p:cNvSpPr>
          <p:nvPr>
            <p:ph type="sldNum" sz="quarter" idx="4"/>
          </p:nvPr>
        </p:nvSpPr>
        <p:spPr>
          <a:xfrm>
            <a:off x="9448799" y="31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C2E6F-3231-4DAF-9F67-F857DC28BDC1}" type="slidenum">
              <a:rPr kumimoji="1" lang="ja-JP" altLang="en-US" smtClean="0"/>
              <a:t>‹#›</a:t>
            </a:fld>
            <a:endParaRPr kumimoji="1" lang="ja-JP" altLang="en-US"/>
          </a:p>
        </p:txBody>
      </p:sp>
    </p:spTree>
    <p:extLst>
      <p:ext uri="{BB962C8B-B14F-4D97-AF65-F5344CB8AC3E}">
        <p14:creationId xmlns:p14="http://schemas.microsoft.com/office/powerpoint/2010/main" val="94914831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3" r:id="rId4"/>
    <p:sldLayoutId id="2147483652" r:id="rId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A1C75-E265-7FD1-5E8F-E7CE08DB29A0}"/>
              </a:ext>
            </a:extLst>
          </p:cNvPr>
          <p:cNvSpPr>
            <a:spLocks noGrp="1"/>
          </p:cNvSpPr>
          <p:nvPr>
            <p:ph type="ctrTitle"/>
          </p:nvPr>
        </p:nvSpPr>
        <p:spPr/>
        <p:txBody>
          <a:bodyPr/>
          <a:lstStyle/>
          <a:p>
            <a:pPr algn="l"/>
            <a:r>
              <a:rPr lang="ja-JP" altLang="en-US" dirty="0"/>
              <a:t>新製品 企画書アイテムベスト</a:t>
            </a:r>
            <a:r>
              <a:rPr lang="en-US" altLang="ja-JP" dirty="0"/>
              <a:t>10</a:t>
            </a:r>
            <a:endParaRPr kumimoji="1" lang="ja-JP" altLang="en-US" dirty="0"/>
          </a:p>
        </p:txBody>
      </p:sp>
      <p:sp>
        <p:nvSpPr>
          <p:cNvPr id="3" name="字幕 2">
            <a:extLst>
              <a:ext uri="{FF2B5EF4-FFF2-40B4-BE49-F238E27FC236}">
                <a16:creationId xmlns:a16="http://schemas.microsoft.com/office/drawing/2014/main" id="{2BBDD6A1-7FA7-9BD6-F43D-53B7902608B8}"/>
              </a:ext>
            </a:extLst>
          </p:cNvPr>
          <p:cNvSpPr>
            <a:spLocks noGrp="1"/>
          </p:cNvSpPr>
          <p:nvPr>
            <p:ph type="subTitle" idx="1"/>
          </p:nvPr>
        </p:nvSpPr>
        <p:spPr>
          <a:xfrm>
            <a:off x="1524000" y="4880919"/>
            <a:ext cx="9144000" cy="970540"/>
          </a:xfrm>
        </p:spPr>
        <p:txBody>
          <a:bodyPr>
            <a:normAutofit/>
          </a:bodyPr>
          <a:lstStyle/>
          <a:p>
            <a:r>
              <a:rPr lang="ja-JP" altLang="en-US" sz="1000" dirty="0"/>
              <a:t>最終更新日：</a:t>
            </a:r>
            <a:r>
              <a:rPr lang="en-US" altLang="ja-JP" sz="1000" dirty="0"/>
              <a:t>2023</a:t>
            </a:r>
            <a:r>
              <a:rPr lang="ja-JP" altLang="en-US" sz="1000" dirty="0"/>
              <a:t>年</a:t>
            </a:r>
            <a:r>
              <a:rPr lang="en-US" altLang="ja-JP" sz="1000" dirty="0"/>
              <a:t>1</a:t>
            </a:r>
            <a:r>
              <a:rPr lang="ja-JP" altLang="en-US" sz="1000" dirty="0"/>
              <a:t>月</a:t>
            </a:r>
            <a:r>
              <a:rPr lang="en-US" altLang="ja-JP" sz="1000" dirty="0"/>
              <a:t>1</a:t>
            </a:r>
            <a:r>
              <a:rPr lang="ja-JP" altLang="en-US" sz="1000" dirty="0"/>
              <a:t>日</a:t>
            </a:r>
            <a:r>
              <a:rPr lang="en-US" altLang="ja-JP" sz="1000" dirty="0"/>
              <a:t> </a:t>
            </a:r>
          </a:p>
          <a:p>
            <a:r>
              <a:rPr lang="ja-JP" altLang="en-US" sz="1000" dirty="0"/>
              <a:t>（氏名）</a:t>
            </a:r>
            <a:endParaRPr lang="en-US" altLang="ja-JP" sz="1000" dirty="0"/>
          </a:p>
        </p:txBody>
      </p:sp>
    </p:spTree>
    <p:extLst>
      <p:ext uri="{BB962C8B-B14F-4D97-AF65-F5344CB8AC3E}">
        <p14:creationId xmlns:p14="http://schemas.microsoft.com/office/powerpoint/2010/main" val="1952942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BACFE49-1E08-C789-B727-C6C597A4E3E8}"/>
              </a:ext>
            </a:extLst>
          </p:cNvPr>
          <p:cNvSpPr>
            <a:spLocks noGrp="1"/>
          </p:cNvSpPr>
          <p:nvPr>
            <p:ph type="title"/>
          </p:nvPr>
        </p:nvSpPr>
        <p:spPr/>
        <p:txBody>
          <a:bodyPr>
            <a:normAutofit/>
          </a:bodyPr>
          <a:lstStyle/>
          <a:p>
            <a:r>
              <a:rPr lang="ja-JP" altLang="en-US" dirty="0"/>
              <a:t>８．財務情報</a:t>
            </a:r>
            <a:endParaRPr lang="en-US" altLang="ja-JP" dirty="0"/>
          </a:p>
        </p:txBody>
      </p:sp>
      <p:sp>
        <p:nvSpPr>
          <p:cNvPr id="6" name="コンテンツ プレースホルダー 5">
            <a:extLst>
              <a:ext uri="{FF2B5EF4-FFF2-40B4-BE49-F238E27FC236}">
                <a16:creationId xmlns:a16="http://schemas.microsoft.com/office/drawing/2014/main" id="{F0FA9CD5-1BC1-8BCE-B6DC-824E481BF175}"/>
              </a:ext>
            </a:extLst>
          </p:cNvPr>
          <p:cNvSpPr>
            <a:spLocks noGrp="1"/>
          </p:cNvSpPr>
          <p:nvPr>
            <p:ph idx="1"/>
          </p:nvPr>
        </p:nvSpPr>
        <p:spPr>
          <a:xfrm>
            <a:off x="682171" y="1074058"/>
            <a:ext cx="10671629" cy="5716356"/>
          </a:xfrm>
        </p:spPr>
        <p:txBody>
          <a:bodyPr>
            <a:noAutofit/>
          </a:bodyPr>
          <a:lstStyle/>
          <a:p>
            <a:r>
              <a:rPr lang="ja-JP" altLang="en-US" sz="1050" dirty="0"/>
              <a:t>財務諸表</a:t>
            </a:r>
            <a:r>
              <a:rPr lang="en-US" altLang="ja-JP" sz="1050" dirty="0"/>
              <a:t>:</a:t>
            </a:r>
          </a:p>
          <a:p>
            <a:pPr lvl="1"/>
            <a:r>
              <a:rPr lang="ja-JP" altLang="en-US" sz="900" dirty="0"/>
              <a:t>利益計算書（損益計算書）</a:t>
            </a:r>
            <a:r>
              <a:rPr lang="en-US" altLang="ja-JP" sz="900" dirty="0"/>
              <a:t>: </a:t>
            </a:r>
            <a:r>
              <a:rPr lang="ja-JP" altLang="en-US" sz="900" dirty="0"/>
              <a:t>売上高、費用、利益などの収支状況を示す。</a:t>
            </a:r>
            <a:endParaRPr lang="en-US" altLang="ja-JP" sz="900" dirty="0"/>
          </a:p>
          <a:p>
            <a:pPr lvl="1"/>
            <a:r>
              <a:rPr lang="ja-JP" altLang="en-US" sz="900" dirty="0"/>
              <a:t>貸借対照表</a:t>
            </a:r>
            <a:r>
              <a:rPr lang="en-US" altLang="ja-JP" sz="900" dirty="0"/>
              <a:t>: </a:t>
            </a:r>
            <a:r>
              <a:rPr lang="ja-JP" altLang="en-US" sz="900" dirty="0"/>
              <a:t>資産、負債、純資産などの財務状態を示す。</a:t>
            </a:r>
            <a:endParaRPr lang="en-US" altLang="ja-JP" sz="900" dirty="0"/>
          </a:p>
          <a:p>
            <a:pPr lvl="1"/>
            <a:r>
              <a:rPr lang="ja-JP" altLang="en-US" sz="900" dirty="0"/>
              <a:t>キャッシュフロー計算書</a:t>
            </a:r>
            <a:r>
              <a:rPr lang="en-US" altLang="ja-JP" sz="900" dirty="0"/>
              <a:t>: </a:t>
            </a:r>
            <a:r>
              <a:rPr lang="ja-JP" altLang="en-US" sz="900" dirty="0"/>
              <a:t>現金の収支状況を示し、投資家にとって特に重要な情報。</a:t>
            </a:r>
          </a:p>
          <a:p>
            <a:r>
              <a:rPr lang="ja-JP" altLang="en-US" sz="1050" dirty="0"/>
              <a:t>財務指標</a:t>
            </a:r>
            <a:r>
              <a:rPr lang="en-US" altLang="ja-JP" sz="1050" dirty="0"/>
              <a:t>:</a:t>
            </a:r>
          </a:p>
          <a:p>
            <a:pPr lvl="1"/>
            <a:r>
              <a:rPr lang="en-US" altLang="ja-JP" sz="900" dirty="0"/>
              <a:t>ROE</a:t>
            </a:r>
            <a:r>
              <a:rPr lang="ja-JP" altLang="en-US" sz="900" dirty="0"/>
              <a:t>（自己資本利益率）</a:t>
            </a:r>
            <a:r>
              <a:rPr lang="en-US" altLang="ja-JP" sz="900" dirty="0"/>
              <a:t>: </a:t>
            </a:r>
            <a:r>
              <a:rPr lang="ja-JP" altLang="en-US" sz="900" dirty="0"/>
              <a:t>利益率と資本の効率を示す。</a:t>
            </a:r>
            <a:endParaRPr lang="en-US" altLang="ja-JP" sz="900" dirty="0"/>
          </a:p>
          <a:p>
            <a:pPr lvl="1"/>
            <a:r>
              <a:rPr lang="en-US" altLang="ja-JP" sz="900" dirty="0"/>
              <a:t>ROA</a:t>
            </a:r>
            <a:r>
              <a:rPr lang="ja-JP" altLang="en-US" sz="900" dirty="0"/>
              <a:t>（総資産利益率）</a:t>
            </a:r>
            <a:r>
              <a:rPr lang="en-US" altLang="ja-JP" sz="900" dirty="0"/>
              <a:t>: </a:t>
            </a:r>
            <a:r>
              <a:rPr lang="ja-JP" altLang="en-US" sz="900" dirty="0"/>
              <a:t>総資産に対する収益性を示す。</a:t>
            </a:r>
            <a:endParaRPr lang="en-US" altLang="ja-JP" sz="900" dirty="0"/>
          </a:p>
          <a:p>
            <a:pPr lvl="1"/>
            <a:r>
              <a:rPr lang="ja-JP" altLang="en-US" sz="900" dirty="0"/>
              <a:t>イールド</a:t>
            </a:r>
            <a:r>
              <a:rPr lang="en-US" altLang="ja-JP" sz="900" dirty="0"/>
              <a:t>: </a:t>
            </a:r>
            <a:r>
              <a:rPr lang="ja-JP" altLang="en-US" sz="900" dirty="0"/>
              <a:t>株式や債券の配当や利回り。</a:t>
            </a:r>
          </a:p>
          <a:p>
            <a:r>
              <a:rPr lang="ja-JP" altLang="en-US" sz="1050" dirty="0"/>
              <a:t>予算および予測</a:t>
            </a:r>
            <a:r>
              <a:rPr lang="en-US" altLang="ja-JP" sz="1050" dirty="0"/>
              <a:t>:</a:t>
            </a:r>
          </a:p>
          <a:p>
            <a:pPr lvl="1"/>
            <a:r>
              <a:rPr lang="ja-JP" altLang="en-US" sz="900" dirty="0"/>
              <a:t>予算</a:t>
            </a:r>
            <a:r>
              <a:rPr lang="en-US" altLang="ja-JP" sz="900" dirty="0"/>
              <a:t>: </a:t>
            </a:r>
            <a:r>
              <a:rPr lang="ja-JP" altLang="en-US" sz="900" dirty="0"/>
              <a:t>将来の売上高、費用、利益などを計画的に示す。</a:t>
            </a:r>
          </a:p>
          <a:p>
            <a:pPr lvl="1"/>
            <a:r>
              <a:rPr lang="ja-JP" altLang="en-US" sz="900" dirty="0"/>
              <a:t>予測</a:t>
            </a:r>
            <a:r>
              <a:rPr lang="en-US" altLang="ja-JP" sz="900" dirty="0"/>
              <a:t>: </a:t>
            </a:r>
            <a:r>
              <a:rPr lang="ja-JP" altLang="en-US" sz="900" dirty="0"/>
              <a:t>現在の業績をもとに将来の財務状況を予測する。</a:t>
            </a:r>
          </a:p>
          <a:p>
            <a:r>
              <a:rPr lang="ja-JP" altLang="en-US" sz="1050" dirty="0"/>
              <a:t>資金調達計画</a:t>
            </a:r>
            <a:r>
              <a:rPr lang="en-US" altLang="ja-JP" sz="1050" dirty="0"/>
              <a:t>:</a:t>
            </a:r>
          </a:p>
          <a:p>
            <a:pPr lvl="1"/>
            <a:r>
              <a:rPr lang="ja-JP" altLang="en-US" sz="900" dirty="0"/>
              <a:t>資金調達の計画</a:t>
            </a:r>
            <a:r>
              <a:rPr lang="en-US" altLang="ja-JP" sz="900" dirty="0"/>
              <a:t>: </a:t>
            </a:r>
            <a:r>
              <a:rPr lang="ja-JP" altLang="en-US" sz="900" dirty="0"/>
              <a:t>投資に必要な資金調達の計画や方法。（銀行融資、株式発行、債券発行など）</a:t>
            </a:r>
          </a:p>
          <a:p>
            <a:r>
              <a:rPr lang="ja-JP" altLang="en-US" sz="1050" dirty="0"/>
              <a:t>投資リターンの見積もり</a:t>
            </a:r>
            <a:r>
              <a:rPr lang="en-US" altLang="ja-JP" sz="1050" dirty="0"/>
              <a:t>:</a:t>
            </a:r>
          </a:p>
          <a:p>
            <a:pPr lvl="1"/>
            <a:r>
              <a:rPr lang="ja-JP" altLang="en-US" sz="900" dirty="0"/>
              <a:t>利回り（</a:t>
            </a:r>
            <a:r>
              <a:rPr lang="en-US" altLang="ja-JP" sz="900" dirty="0"/>
              <a:t>ROI</a:t>
            </a:r>
            <a:r>
              <a:rPr lang="ja-JP" altLang="en-US" sz="900" dirty="0"/>
              <a:t>）</a:t>
            </a:r>
            <a:r>
              <a:rPr lang="en-US" altLang="ja-JP" sz="900" dirty="0"/>
              <a:t>: </a:t>
            </a:r>
            <a:r>
              <a:rPr lang="ja-JP" altLang="en-US" sz="900" dirty="0"/>
              <a:t>投資に対する利益の見込みを計算し示す。</a:t>
            </a:r>
          </a:p>
          <a:p>
            <a:pPr lvl="1"/>
            <a:r>
              <a:rPr lang="ja-JP" altLang="en-US" sz="900" dirty="0"/>
              <a:t>利益率</a:t>
            </a:r>
            <a:r>
              <a:rPr lang="en-US" altLang="ja-JP" sz="900" dirty="0"/>
              <a:t>: </a:t>
            </a:r>
            <a:r>
              <a:rPr lang="ja-JP" altLang="en-US" sz="900" dirty="0"/>
              <a:t>販売価格に占める利益の割合。</a:t>
            </a:r>
          </a:p>
          <a:p>
            <a:r>
              <a:rPr lang="ja-JP" altLang="en-US" sz="1050" dirty="0"/>
              <a:t>固定資産および投資関連の情報</a:t>
            </a:r>
            <a:r>
              <a:rPr lang="en-US" altLang="ja-JP" sz="1050" dirty="0"/>
              <a:t>:</a:t>
            </a:r>
          </a:p>
          <a:p>
            <a:pPr lvl="1"/>
            <a:r>
              <a:rPr lang="ja-JP" altLang="en-US" sz="900" dirty="0"/>
              <a:t>資産の評価</a:t>
            </a:r>
            <a:r>
              <a:rPr lang="en-US" altLang="ja-JP" sz="900" dirty="0"/>
              <a:t>: </a:t>
            </a:r>
            <a:r>
              <a:rPr lang="ja-JP" altLang="en-US" sz="900" dirty="0"/>
              <a:t>企業の資産の評価額。</a:t>
            </a:r>
          </a:p>
          <a:p>
            <a:r>
              <a:rPr lang="ja-JP" altLang="en-US" sz="1050" dirty="0"/>
              <a:t>投資プロジェクトの計画と実績</a:t>
            </a:r>
            <a:r>
              <a:rPr lang="en-US" altLang="ja-JP" sz="1050" dirty="0"/>
              <a:t>: </a:t>
            </a:r>
          </a:p>
          <a:p>
            <a:pPr lvl="1"/>
            <a:r>
              <a:rPr lang="ja-JP" altLang="en-US" sz="900" dirty="0"/>
              <a:t>既存のプロジェクトや新規プロジェクトにかかる予算と実績。</a:t>
            </a:r>
          </a:p>
          <a:p>
            <a:r>
              <a:rPr lang="ja-JP" altLang="en-US" sz="1050" dirty="0"/>
              <a:t>リスク管理</a:t>
            </a:r>
            <a:r>
              <a:rPr lang="en-US" altLang="ja-JP" sz="1050" dirty="0"/>
              <a:t>:</a:t>
            </a:r>
          </a:p>
          <a:p>
            <a:pPr lvl="1"/>
            <a:r>
              <a:rPr lang="ja-JP" altLang="en-US" sz="900" dirty="0"/>
              <a:t>事業リスク</a:t>
            </a:r>
            <a:r>
              <a:rPr lang="en-US" altLang="ja-JP" sz="900" dirty="0"/>
              <a:t>: </a:t>
            </a:r>
            <a:r>
              <a:rPr lang="ja-JP" altLang="en-US" sz="900" dirty="0"/>
              <a:t>競合、市場変動、法規制変更などによる事業への影響の評価。</a:t>
            </a:r>
            <a:endParaRPr lang="en-US" altLang="ja-JP" sz="900" dirty="0"/>
          </a:p>
          <a:p>
            <a:pPr lvl="1"/>
            <a:r>
              <a:rPr lang="ja-JP" altLang="en-US" sz="900" dirty="0"/>
              <a:t>金融リスク</a:t>
            </a:r>
            <a:r>
              <a:rPr lang="en-US" altLang="ja-JP" sz="900" dirty="0"/>
              <a:t>: </a:t>
            </a:r>
            <a:r>
              <a:rPr lang="ja-JP" altLang="en-US" sz="900" dirty="0"/>
              <a:t>金利変動、為替変動などによる金融へのリスクの評価。</a:t>
            </a:r>
          </a:p>
          <a:p>
            <a:r>
              <a:rPr lang="ja-JP" altLang="en-US" sz="1050" dirty="0"/>
              <a:t>税務情報</a:t>
            </a:r>
            <a:r>
              <a:rPr lang="en-US" altLang="ja-JP" sz="1050" dirty="0"/>
              <a:t>:</a:t>
            </a:r>
          </a:p>
          <a:p>
            <a:pPr lvl="1"/>
            <a:r>
              <a:rPr lang="ja-JP" altLang="en-US" sz="900" dirty="0"/>
              <a:t>税務申告</a:t>
            </a:r>
            <a:r>
              <a:rPr lang="en-US" altLang="ja-JP" sz="900" dirty="0"/>
              <a:t>: </a:t>
            </a:r>
            <a:r>
              <a:rPr lang="ja-JP" altLang="en-US" sz="900" dirty="0"/>
              <a:t>過去の税務申告書や税務状況。</a:t>
            </a:r>
            <a:endParaRPr lang="en-US" altLang="ja-JP" sz="900" dirty="0"/>
          </a:p>
          <a:p>
            <a:pPr lvl="1"/>
            <a:r>
              <a:rPr lang="ja-JP" altLang="en-US" sz="900" dirty="0"/>
              <a:t>税制変更の影響</a:t>
            </a:r>
            <a:r>
              <a:rPr lang="en-US" altLang="ja-JP" sz="900" dirty="0"/>
              <a:t>: </a:t>
            </a:r>
            <a:r>
              <a:rPr lang="ja-JP" altLang="en-US" sz="900" dirty="0"/>
              <a:t>将来の税制変更が企業に与える影響。</a:t>
            </a:r>
          </a:p>
        </p:txBody>
      </p:sp>
      <p:sp>
        <p:nvSpPr>
          <p:cNvPr id="4" name="スライド番号プレースホルダー 3">
            <a:extLst>
              <a:ext uri="{FF2B5EF4-FFF2-40B4-BE49-F238E27FC236}">
                <a16:creationId xmlns:a16="http://schemas.microsoft.com/office/drawing/2014/main" id="{9743FB46-7374-31E5-9941-AC572A3AE780}"/>
              </a:ext>
            </a:extLst>
          </p:cNvPr>
          <p:cNvSpPr>
            <a:spLocks noGrp="1"/>
          </p:cNvSpPr>
          <p:nvPr>
            <p:ph type="sldNum" sz="quarter" idx="12"/>
          </p:nvPr>
        </p:nvSpPr>
        <p:spPr/>
        <p:txBody>
          <a:bodyPr/>
          <a:lstStyle/>
          <a:p>
            <a:fld id="{399C2E6F-3231-4DAF-9F67-F857DC28BDC1}" type="slidenum">
              <a:rPr lang="ja-JP" altLang="en-US" smtClean="0"/>
              <a:pPr/>
              <a:t>10</a:t>
            </a:fld>
            <a:endParaRPr lang="ja-JP" altLang="en-US"/>
          </a:p>
        </p:txBody>
      </p:sp>
    </p:spTree>
    <p:extLst>
      <p:ext uri="{BB962C8B-B14F-4D97-AF65-F5344CB8AC3E}">
        <p14:creationId xmlns:p14="http://schemas.microsoft.com/office/powerpoint/2010/main" val="1561863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BACFE49-1E08-C789-B727-C6C597A4E3E8}"/>
              </a:ext>
            </a:extLst>
          </p:cNvPr>
          <p:cNvSpPr>
            <a:spLocks noGrp="1"/>
          </p:cNvSpPr>
          <p:nvPr>
            <p:ph type="title"/>
          </p:nvPr>
        </p:nvSpPr>
        <p:spPr/>
        <p:txBody>
          <a:bodyPr>
            <a:normAutofit/>
          </a:bodyPr>
          <a:lstStyle/>
          <a:p>
            <a:r>
              <a:rPr lang="ja-JP" altLang="en-US" dirty="0"/>
              <a:t>９．</a:t>
            </a:r>
            <a:r>
              <a:rPr lang="en-US" altLang="ja-JP" dirty="0"/>
              <a:t>ROI</a:t>
            </a:r>
            <a:r>
              <a:rPr lang="ja-JP" altLang="en-US" dirty="0"/>
              <a:t>（投資対効果）</a:t>
            </a:r>
          </a:p>
        </p:txBody>
      </p:sp>
      <p:sp>
        <p:nvSpPr>
          <p:cNvPr id="6" name="コンテンツ プレースホルダー 5">
            <a:extLst>
              <a:ext uri="{FF2B5EF4-FFF2-40B4-BE49-F238E27FC236}">
                <a16:creationId xmlns:a16="http://schemas.microsoft.com/office/drawing/2014/main" id="{F0FA9CD5-1BC1-8BCE-B6DC-824E481BF175}"/>
              </a:ext>
            </a:extLst>
          </p:cNvPr>
          <p:cNvSpPr>
            <a:spLocks noGrp="1"/>
          </p:cNvSpPr>
          <p:nvPr>
            <p:ph idx="1"/>
          </p:nvPr>
        </p:nvSpPr>
        <p:spPr/>
        <p:txBody>
          <a:bodyPr>
            <a:normAutofit/>
          </a:bodyPr>
          <a:lstStyle/>
          <a:p>
            <a:r>
              <a:rPr lang="en-US" altLang="zh-TW" sz="1100" dirty="0">
                <a:latin typeface="+mn-lt"/>
              </a:rPr>
              <a:t>ROI</a:t>
            </a:r>
            <a:r>
              <a:rPr lang="ja-JP" altLang="en-US" sz="1100" dirty="0">
                <a:latin typeface="+mn-lt"/>
              </a:rPr>
              <a:t>　</a:t>
            </a:r>
            <a:r>
              <a:rPr lang="en-US" altLang="zh-TW" sz="1100" dirty="0">
                <a:latin typeface="+mn-lt"/>
              </a:rPr>
              <a:t>= </a:t>
            </a:r>
            <a:r>
              <a:rPr lang="ja-JP" altLang="en-US" sz="1100" dirty="0">
                <a:latin typeface="+mn-lt"/>
              </a:rPr>
              <a:t>　</a:t>
            </a:r>
            <a:r>
              <a:rPr lang="en-US" altLang="zh-TW" sz="1100" dirty="0">
                <a:latin typeface="+mn-lt"/>
              </a:rPr>
              <a:t>(</a:t>
            </a:r>
            <a:r>
              <a:rPr lang="zh-TW" altLang="en-US" sz="1100" dirty="0">
                <a:latin typeface="+mn-lt"/>
              </a:rPr>
              <a:t>収益−投資額</a:t>
            </a:r>
            <a:r>
              <a:rPr lang="en-US" altLang="zh-TW" sz="1100" dirty="0">
                <a:latin typeface="+mn-lt"/>
              </a:rPr>
              <a:t>)</a:t>
            </a:r>
            <a:r>
              <a:rPr lang="ja-JP" altLang="en-US" sz="1100" dirty="0">
                <a:latin typeface="+mn-lt"/>
              </a:rPr>
              <a:t>　</a:t>
            </a:r>
            <a:r>
              <a:rPr lang="en-US" altLang="ja-JP" sz="1100" dirty="0">
                <a:latin typeface="+mn-lt"/>
              </a:rPr>
              <a:t>÷</a:t>
            </a:r>
            <a:r>
              <a:rPr lang="ja-JP" altLang="en-US" sz="1100" dirty="0">
                <a:latin typeface="+mn-lt"/>
              </a:rPr>
              <a:t>　</a:t>
            </a:r>
            <a:r>
              <a:rPr lang="zh-TW" altLang="en-US" sz="1100" dirty="0">
                <a:latin typeface="+mn-lt"/>
              </a:rPr>
              <a:t>投資額</a:t>
            </a:r>
            <a:r>
              <a:rPr lang="ja-JP" altLang="en-US" sz="1100" dirty="0">
                <a:latin typeface="+mn-lt"/>
              </a:rPr>
              <a:t>　</a:t>
            </a:r>
            <a:r>
              <a:rPr lang="en-US" altLang="zh-TW" sz="1100" dirty="0">
                <a:latin typeface="+mn-lt"/>
              </a:rPr>
              <a:t> ×</a:t>
            </a:r>
            <a:r>
              <a:rPr lang="ja-JP" altLang="en-US" sz="1100" dirty="0">
                <a:latin typeface="+mn-lt"/>
              </a:rPr>
              <a:t>　</a:t>
            </a:r>
            <a:r>
              <a:rPr lang="en-US" altLang="zh-TW" sz="1100" dirty="0">
                <a:latin typeface="+mn-lt"/>
              </a:rPr>
              <a:t>100</a:t>
            </a:r>
          </a:p>
          <a:p>
            <a:pPr lvl="1"/>
            <a:r>
              <a:rPr lang="en-US" altLang="ja-JP" sz="900" dirty="0">
                <a:latin typeface="+mn-lt"/>
              </a:rPr>
              <a:t>ROI</a:t>
            </a:r>
            <a:r>
              <a:rPr lang="ja-JP" altLang="en-US" sz="900" dirty="0">
                <a:latin typeface="+mn-lt"/>
              </a:rPr>
              <a:t>は百分率で表され、正の値は投資が収益を上げていることを示し、負の値は損失を示します。</a:t>
            </a:r>
            <a:r>
              <a:rPr lang="en-US" altLang="ja-JP" sz="900" dirty="0">
                <a:latin typeface="+mn-lt"/>
              </a:rPr>
              <a:t>ROI</a:t>
            </a:r>
            <a:r>
              <a:rPr lang="ja-JP" altLang="en-US" sz="900" dirty="0">
                <a:latin typeface="+mn-lt"/>
              </a:rPr>
              <a:t>は、企業やプロジェクトの成功を測る上で重要な指標となります。</a:t>
            </a:r>
            <a:endParaRPr lang="en-US" altLang="ja-JP" sz="1100" dirty="0">
              <a:latin typeface="+mn-lt"/>
            </a:endParaRPr>
          </a:p>
          <a:p>
            <a:r>
              <a:rPr lang="ja-JP" altLang="en-US" sz="1100" dirty="0">
                <a:latin typeface="+mn-lt"/>
              </a:rPr>
              <a:t>収益（</a:t>
            </a:r>
            <a:r>
              <a:rPr lang="en-US" altLang="ja-JP" sz="1100" dirty="0">
                <a:latin typeface="+mn-lt"/>
              </a:rPr>
              <a:t>Return</a:t>
            </a:r>
            <a:r>
              <a:rPr lang="ja-JP" altLang="en-US" sz="1100" dirty="0">
                <a:latin typeface="+mn-lt"/>
              </a:rPr>
              <a:t>）</a:t>
            </a:r>
            <a:r>
              <a:rPr lang="en-US" altLang="ja-JP" sz="1100" dirty="0">
                <a:latin typeface="+mn-lt"/>
              </a:rPr>
              <a:t>:</a:t>
            </a:r>
          </a:p>
          <a:p>
            <a:pPr lvl="1"/>
            <a:r>
              <a:rPr lang="ja-JP" altLang="en-US" sz="900" dirty="0">
                <a:latin typeface="+mn-lt"/>
              </a:rPr>
              <a:t>投資によって生み出される収益や利益を含みます。これは通常、売上高、顧客獲得、コスト削減などの形で表れます。</a:t>
            </a:r>
          </a:p>
          <a:p>
            <a:r>
              <a:rPr lang="ja-JP" altLang="en-US" sz="1100" dirty="0">
                <a:latin typeface="+mn-lt"/>
              </a:rPr>
              <a:t>投資額（</a:t>
            </a:r>
            <a:r>
              <a:rPr lang="en-US" altLang="ja-JP" sz="1100" dirty="0">
                <a:latin typeface="+mn-lt"/>
              </a:rPr>
              <a:t>Investment</a:t>
            </a:r>
            <a:r>
              <a:rPr lang="ja-JP" altLang="en-US" sz="1100" dirty="0">
                <a:latin typeface="+mn-lt"/>
              </a:rPr>
              <a:t>）</a:t>
            </a:r>
            <a:r>
              <a:rPr lang="en-US" altLang="ja-JP" sz="1100" dirty="0">
                <a:latin typeface="+mn-lt"/>
              </a:rPr>
              <a:t>:</a:t>
            </a:r>
          </a:p>
          <a:p>
            <a:pPr lvl="1"/>
            <a:r>
              <a:rPr lang="ja-JP" altLang="en-US" sz="900" dirty="0">
                <a:latin typeface="+mn-lt"/>
              </a:rPr>
              <a:t>投資対象となるプロジェクトや活動にかかる総費用を指します。これには開発コスト、宣伝費、設備投資などが含まれます。</a:t>
            </a:r>
          </a:p>
          <a:p>
            <a:r>
              <a:rPr lang="en-US" altLang="ja-JP" sz="1100" dirty="0">
                <a:latin typeface="+mn-lt"/>
              </a:rPr>
              <a:t>ROI</a:t>
            </a:r>
            <a:r>
              <a:rPr lang="ja-JP" altLang="en-US" sz="1100" dirty="0">
                <a:latin typeface="+mn-lt"/>
              </a:rPr>
              <a:t>の解釈</a:t>
            </a:r>
            <a:r>
              <a:rPr lang="en-US" altLang="ja-JP" sz="1100" dirty="0">
                <a:latin typeface="+mn-lt"/>
              </a:rPr>
              <a:t>:</a:t>
            </a:r>
          </a:p>
          <a:p>
            <a:pPr lvl="1"/>
            <a:r>
              <a:rPr lang="en-US" altLang="ja-JP" sz="900" dirty="0">
                <a:latin typeface="+mn-lt"/>
              </a:rPr>
              <a:t>ROI</a:t>
            </a:r>
            <a:r>
              <a:rPr lang="ja-JP" altLang="en-US" sz="900" dirty="0">
                <a:latin typeface="+mn-lt"/>
              </a:rPr>
              <a:t>が正の値の場合、その投資は収益を上げていることを示し、企業やプロジェクトの成功を示唆します。</a:t>
            </a:r>
            <a:endParaRPr lang="en-US" altLang="ja-JP" sz="900" dirty="0">
              <a:latin typeface="+mn-lt"/>
            </a:endParaRPr>
          </a:p>
          <a:p>
            <a:pPr lvl="1"/>
            <a:r>
              <a:rPr lang="en-US" altLang="ja-JP" sz="900" dirty="0">
                <a:latin typeface="+mn-lt"/>
              </a:rPr>
              <a:t>ROI</a:t>
            </a:r>
            <a:r>
              <a:rPr lang="ja-JP" altLang="en-US" sz="900" dirty="0">
                <a:latin typeface="+mn-lt"/>
              </a:rPr>
              <a:t>が負の値の場合、投資が損失を生じていることを示し、再評価や調整が必要かもしれません。</a:t>
            </a:r>
          </a:p>
          <a:p>
            <a:r>
              <a:rPr lang="ja-JP" altLang="en-US" sz="1100" dirty="0">
                <a:latin typeface="+mn-lt"/>
              </a:rPr>
              <a:t>期間</a:t>
            </a:r>
            <a:r>
              <a:rPr lang="en-US" altLang="ja-JP" sz="1100" dirty="0">
                <a:latin typeface="+mn-lt"/>
              </a:rPr>
              <a:t>:</a:t>
            </a:r>
          </a:p>
          <a:p>
            <a:pPr lvl="1"/>
            <a:r>
              <a:rPr lang="en-US" altLang="ja-JP" sz="900" dirty="0">
                <a:latin typeface="+mn-lt"/>
              </a:rPr>
              <a:t>ROI</a:t>
            </a:r>
            <a:r>
              <a:rPr lang="ja-JP" altLang="en-US" sz="900" dirty="0">
                <a:latin typeface="+mn-lt"/>
              </a:rPr>
              <a:t>の計算において、対象となる期間が重要です。同じ投資でも期間によって</a:t>
            </a:r>
            <a:r>
              <a:rPr lang="en-US" altLang="ja-JP" sz="900" dirty="0">
                <a:latin typeface="+mn-lt"/>
              </a:rPr>
              <a:t>ROI</a:t>
            </a:r>
            <a:r>
              <a:rPr lang="ja-JP" altLang="en-US" sz="900" dirty="0">
                <a:latin typeface="+mn-lt"/>
              </a:rPr>
              <a:t>は変動するため、期間を考慮することが重要です。</a:t>
            </a:r>
          </a:p>
          <a:p>
            <a:r>
              <a:rPr lang="ja-JP" altLang="en-US" sz="1100" dirty="0">
                <a:latin typeface="+mn-lt"/>
              </a:rPr>
              <a:t>補足的な考慮事項</a:t>
            </a:r>
            <a:r>
              <a:rPr lang="en-US" altLang="ja-JP" sz="1100" dirty="0">
                <a:latin typeface="+mn-lt"/>
              </a:rPr>
              <a:t>:</a:t>
            </a:r>
          </a:p>
          <a:p>
            <a:pPr lvl="1"/>
            <a:r>
              <a:rPr lang="en-US" altLang="ja-JP" sz="900" dirty="0">
                <a:latin typeface="+mn-lt"/>
              </a:rPr>
              <a:t>ROI</a:t>
            </a:r>
            <a:r>
              <a:rPr lang="ja-JP" altLang="en-US" sz="900" dirty="0">
                <a:latin typeface="+mn-lt"/>
              </a:rPr>
              <a:t>だけではなく、キャッシュフローやリスクなども考慮することが重要です。特にプロジェクトが長期的である場合は、将来のキャッシュフローへの影響も検討する必要があります。</a:t>
            </a:r>
            <a:endParaRPr lang="en-US" altLang="ja-JP" sz="900" dirty="0">
              <a:latin typeface="+mn-lt"/>
            </a:endParaRPr>
          </a:p>
        </p:txBody>
      </p:sp>
      <p:sp>
        <p:nvSpPr>
          <p:cNvPr id="4" name="スライド番号プレースホルダー 3">
            <a:extLst>
              <a:ext uri="{FF2B5EF4-FFF2-40B4-BE49-F238E27FC236}">
                <a16:creationId xmlns:a16="http://schemas.microsoft.com/office/drawing/2014/main" id="{9743FB46-7374-31E5-9941-AC572A3AE780}"/>
              </a:ext>
            </a:extLst>
          </p:cNvPr>
          <p:cNvSpPr>
            <a:spLocks noGrp="1"/>
          </p:cNvSpPr>
          <p:nvPr>
            <p:ph type="sldNum" sz="quarter" idx="12"/>
          </p:nvPr>
        </p:nvSpPr>
        <p:spPr/>
        <p:txBody>
          <a:bodyPr/>
          <a:lstStyle/>
          <a:p>
            <a:fld id="{399C2E6F-3231-4DAF-9F67-F857DC28BDC1}" type="slidenum">
              <a:rPr lang="ja-JP" altLang="en-US" smtClean="0"/>
              <a:pPr/>
              <a:t>11</a:t>
            </a:fld>
            <a:endParaRPr lang="ja-JP" altLang="en-US"/>
          </a:p>
        </p:txBody>
      </p:sp>
    </p:spTree>
    <p:extLst>
      <p:ext uri="{BB962C8B-B14F-4D97-AF65-F5344CB8AC3E}">
        <p14:creationId xmlns:p14="http://schemas.microsoft.com/office/powerpoint/2010/main" val="1222927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EBF1EEE5-8F90-CA94-77B3-B2B12099A1D1}"/>
              </a:ext>
            </a:extLst>
          </p:cNvPr>
          <p:cNvSpPr/>
          <p:nvPr/>
        </p:nvSpPr>
        <p:spPr>
          <a:xfrm>
            <a:off x="838200" y="1296614"/>
            <a:ext cx="10515598" cy="283754"/>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a:extLst>
              <a:ext uri="{FF2B5EF4-FFF2-40B4-BE49-F238E27FC236}">
                <a16:creationId xmlns:a16="http://schemas.microsoft.com/office/drawing/2014/main" id="{9CFA83F7-4911-27A5-41C8-4A9E89F2F620}"/>
              </a:ext>
            </a:extLst>
          </p:cNvPr>
          <p:cNvSpPr>
            <a:spLocks noGrp="1"/>
          </p:cNvSpPr>
          <p:nvPr>
            <p:ph type="title"/>
          </p:nvPr>
        </p:nvSpPr>
        <p:spPr/>
        <p:txBody>
          <a:bodyPr/>
          <a:lstStyle/>
          <a:p>
            <a:r>
              <a:rPr lang="ja-JP" altLang="en-US" dirty="0"/>
              <a:t>１０．エグゼクティブサマリー</a:t>
            </a:r>
          </a:p>
        </p:txBody>
      </p:sp>
      <p:graphicFrame>
        <p:nvGraphicFramePr>
          <p:cNvPr id="23" name="コンテンツ プレースホルダー 22">
            <a:extLst>
              <a:ext uri="{FF2B5EF4-FFF2-40B4-BE49-F238E27FC236}">
                <a16:creationId xmlns:a16="http://schemas.microsoft.com/office/drawing/2014/main" id="{4DB0FA52-C854-CA59-56DD-B0A7DB839F53}"/>
              </a:ext>
            </a:extLst>
          </p:cNvPr>
          <p:cNvGraphicFramePr>
            <a:graphicFrameLocks noGrp="1"/>
          </p:cNvGraphicFramePr>
          <p:nvPr>
            <p:ph idx="1"/>
            <p:extLst>
              <p:ext uri="{D42A27DB-BD31-4B8C-83A1-F6EECF244321}">
                <p14:modId xmlns:p14="http://schemas.microsoft.com/office/powerpoint/2010/main" val="3340164242"/>
              </p:ext>
            </p:extLst>
          </p:nvPr>
        </p:nvGraphicFramePr>
        <p:xfrm>
          <a:off x="3503089" y="4506178"/>
          <a:ext cx="5185820" cy="1200330"/>
        </p:xfrm>
        <a:graphic>
          <a:graphicData uri="http://schemas.openxmlformats.org/drawingml/2006/table">
            <a:tbl>
              <a:tblPr firstRow="1" bandRow="1">
                <a:tableStyleId>{9D7B26C5-4107-4FEC-AEDC-1716B250A1EF}</a:tableStyleId>
              </a:tblPr>
              <a:tblGrid>
                <a:gridCol w="1296455">
                  <a:extLst>
                    <a:ext uri="{9D8B030D-6E8A-4147-A177-3AD203B41FA5}">
                      <a16:colId xmlns:a16="http://schemas.microsoft.com/office/drawing/2014/main" val="1754237374"/>
                    </a:ext>
                  </a:extLst>
                </a:gridCol>
                <a:gridCol w="1296455">
                  <a:extLst>
                    <a:ext uri="{9D8B030D-6E8A-4147-A177-3AD203B41FA5}">
                      <a16:colId xmlns:a16="http://schemas.microsoft.com/office/drawing/2014/main" val="266438540"/>
                    </a:ext>
                  </a:extLst>
                </a:gridCol>
                <a:gridCol w="1296455">
                  <a:extLst>
                    <a:ext uri="{9D8B030D-6E8A-4147-A177-3AD203B41FA5}">
                      <a16:colId xmlns:a16="http://schemas.microsoft.com/office/drawing/2014/main" val="4189809640"/>
                    </a:ext>
                  </a:extLst>
                </a:gridCol>
                <a:gridCol w="1296455">
                  <a:extLst>
                    <a:ext uri="{9D8B030D-6E8A-4147-A177-3AD203B41FA5}">
                      <a16:colId xmlns:a16="http://schemas.microsoft.com/office/drawing/2014/main" val="3847739876"/>
                    </a:ext>
                  </a:extLst>
                </a:gridCol>
              </a:tblGrid>
              <a:tr h="240066">
                <a:tc>
                  <a:txBody>
                    <a:bodyPr/>
                    <a:lstStyle/>
                    <a:p>
                      <a:pPr algn="ctr"/>
                      <a:endParaRPr kumimoji="1" lang="ja-JP" altLang="en-US" sz="900" dirty="0"/>
                    </a:p>
                  </a:txBody>
                  <a:tcPr/>
                </a:tc>
                <a:tc>
                  <a:txBody>
                    <a:bodyPr/>
                    <a:lstStyle/>
                    <a:p>
                      <a:pPr algn="ctr"/>
                      <a:r>
                        <a:rPr kumimoji="1" lang="ja-JP" altLang="en-US" sz="900" b="0" dirty="0"/>
                        <a:t>１期目</a:t>
                      </a:r>
                    </a:p>
                  </a:txBody>
                  <a:tcPr/>
                </a:tc>
                <a:tc>
                  <a:txBody>
                    <a:bodyPr/>
                    <a:lstStyle/>
                    <a:p>
                      <a:pPr algn="ctr"/>
                      <a:r>
                        <a:rPr kumimoji="1" lang="ja-JP" altLang="en-US" sz="900" b="0" dirty="0"/>
                        <a:t>２期目</a:t>
                      </a:r>
                    </a:p>
                  </a:txBody>
                  <a:tcPr/>
                </a:tc>
                <a:tc>
                  <a:txBody>
                    <a:bodyPr/>
                    <a:lstStyle/>
                    <a:p>
                      <a:pPr algn="ctr"/>
                      <a:r>
                        <a:rPr kumimoji="1" lang="ja-JP" altLang="en-US" sz="900" b="0" dirty="0"/>
                        <a:t>３期目</a:t>
                      </a:r>
                    </a:p>
                  </a:txBody>
                  <a:tcPr/>
                </a:tc>
                <a:extLst>
                  <a:ext uri="{0D108BD9-81ED-4DB2-BD59-A6C34878D82A}">
                    <a16:rowId xmlns:a16="http://schemas.microsoft.com/office/drawing/2014/main" val="3650119252"/>
                  </a:ext>
                </a:extLst>
              </a:tr>
              <a:tr h="240066">
                <a:tc>
                  <a:txBody>
                    <a:bodyPr/>
                    <a:lstStyle/>
                    <a:p>
                      <a:pPr algn="ctr"/>
                      <a:r>
                        <a:rPr kumimoji="1" lang="ja-JP" altLang="en-US" sz="900" dirty="0"/>
                        <a:t>売上</a:t>
                      </a:r>
                    </a:p>
                  </a:txBody>
                  <a:tcPr/>
                </a:tc>
                <a:tc>
                  <a:txBody>
                    <a:bodyPr/>
                    <a:lstStyle/>
                    <a:p>
                      <a:pPr algn="ctr"/>
                      <a:endParaRPr kumimoji="1" lang="ja-JP" altLang="en-US" sz="900" dirty="0"/>
                    </a:p>
                  </a:txBody>
                  <a:tcPr/>
                </a:tc>
                <a:tc>
                  <a:txBody>
                    <a:bodyPr/>
                    <a:lstStyle/>
                    <a:p>
                      <a:pPr algn="ctr"/>
                      <a:endParaRPr kumimoji="1" lang="ja-JP" altLang="en-US" sz="900"/>
                    </a:p>
                  </a:txBody>
                  <a:tcPr/>
                </a:tc>
                <a:tc>
                  <a:txBody>
                    <a:bodyPr/>
                    <a:lstStyle/>
                    <a:p>
                      <a:pPr algn="ctr"/>
                      <a:endParaRPr kumimoji="1" lang="ja-JP" altLang="en-US" sz="900"/>
                    </a:p>
                  </a:txBody>
                  <a:tcPr/>
                </a:tc>
                <a:extLst>
                  <a:ext uri="{0D108BD9-81ED-4DB2-BD59-A6C34878D82A}">
                    <a16:rowId xmlns:a16="http://schemas.microsoft.com/office/drawing/2014/main" val="3083370478"/>
                  </a:ext>
                </a:extLst>
              </a:tr>
              <a:tr h="240066">
                <a:tc>
                  <a:txBody>
                    <a:bodyPr/>
                    <a:lstStyle/>
                    <a:p>
                      <a:pPr algn="ctr"/>
                      <a:r>
                        <a:rPr kumimoji="1" lang="ja-JP" altLang="en-US" sz="900" dirty="0"/>
                        <a:t>利益</a:t>
                      </a:r>
                    </a:p>
                  </a:txBody>
                  <a:tcPr/>
                </a:tc>
                <a:tc>
                  <a:txBody>
                    <a:bodyPr/>
                    <a:lstStyle/>
                    <a:p>
                      <a:pPr algn="ctr"/>
                      <a:endParaRPr kumimoji="1" lang="ja-JP" altLang="en-US" sz="900" dirty="0"/>
                    </a:p>
                  </a:txBody>
                  <a:tcPr/>
                </a:tc>
                <a:tc>
                  <a:txBody>
                    <a:bodyPr/>
                    <a:lstStyle/>
                    <a:p>
                      <a:pPr algn="ctr"/>
                      <a:endParaRPr kumimoji="1" lang="ja-JP" altLang="en-US" sz="900"/>
                    </a:p>
                  </a:txBody>
                  <a:tcPr/>
                </a:tc>
                <a:tc>
                  <a:txBody>
                    <a:bodyPr/>
                    <a:lstStyle/>
                    <a:p>
                      <a:pPr algn="ctr"/>
                      <a:endParaRPr kumimoji="1" lang="ja-JP" altLang="en-US" sz="900"/>
                    </a:p>
                  </a:txBody>
                  <a:tcPr/>
                </a:tc>
                <a:extLst>
                  <a:ext uri="{0D108BD9-81ED-4DB2-BD59-A6C34878D82A}">
                    <a16:rowId xmlns:a16="http://schemas.microsoft.com/office/drawing/2014/main" val="1159918137"/>
                  </a:ext>
                </a:extLst>
              </a:tr>
              <a:tr h="240066">
                <a:tc>
                  <a:txBody>
                    <a:bodyPr/>
                    <a:lstStyle/>
                    <a:p>
                      <a:pPr algn="ctr"/>
                      <a:endParaRPr kumimoji="1" lang="ja-JP" altLang="en-US" sz="900" dirty="0"/>
                    </a:p>
                  </a:txBody>
                  <a:tcPr/>
                </a:tc>
                <a:tc>
                  <a:txBody>
                    <a:bodyPr/>
                    <a:lstStyle/>
                    <a:p>
                      <a:pPr algn="ctr"/>
                      <a:endParaRPr kumimoji="1" lang="ja-JP" altLang="en-US" sz="900"/>
                    </a:p>
                  </a:txBody>
                  <a:tcPr/>
                </a:tc>
                <a:tc>
                  <a:txBody>
                    <a:bodyPr/>
                    <a:lstStyle/>
                    <a:p>
                      <a:pPr algn="ctr"/>
                      <a:endParaRPr kumimoji="1" lang="ja-JP" altLang="en-US" sz="900" dirty="0"/>
                    </a:p>
                  </a:txBody>
                  <a:tcPr/>
                </a:tc>
                <a:tc>
                  <a:txBody>
                    <a:bodyPr/>
                    <a:lstStyle/>
                    <a:p>
                      <a:pPr algn="ctr"/>
                      <a:endParaRPr kumimoji="1" lang="ja-JP" altLang="en-US" sz="900"/>
                    </a:p>
                  </a:txBody>
                  <a:tcPr/>
                </a:tc>
                <a:extLst>
                  <a:ext uri="{0D108BD9-81ED-4DB2-BD59-A6C34878D82A}">
                    <a16:rowId xmlns:a16="http://schemas.microsoft.com/office/drawing/2014/main" val="2130768187"/>
                  </a:ext>
                </a:extLst>
              </a:tr>
              <a:tr h="240066">
                <a:tc>
                  <a:txBody>
                    <a:bodyPr/>
                    <a:lstStyle/>
                    <a:p>
                      <a:pPr algn="ctr"/>
                      <a:r>
                        <a:rPr kumimoji="1" lang="ja-JP" altLang="en-US" sz="900" dirty="0"/>
                        <a:t>人員数</a:t>
                      </a:r>
                    </a:p>
                  </a:txBody>
                  <a:tcPr/>
                </a:tc>
                <a:tc>
                  <a:txBody>
                    <a:bodyPr/>
                    <a:lstStyle/>
                    <a:p>
                      <a:pPr algn="ctr"/>
                      <a:endParaRPr kumimoji="1" lang="ja-JP" altLang="en-US" sz="900"/>
                    </a:p>
                  </a:txBody>
                  <a:tcPr/>
                </a:tc>
                <a:tc>
                  <a:txBody>
                    <a:bodyPr/>
                    <a:lstStyle/>
                    <a:p>
                      <a:pPr algn="ctr"/>
                      <a:endParaRPr kumimoji="1" lang="ja-JP" altLang="en-US" sz="900" dirty="0"/>
                    </a:p>
                  </a:txBody>
                  <a:tcPr/>
                </a:tc>
                <a:tc>
                  <a:txBody>
                    <a:bodyPr/>
                    <a:lstStyle/>
                    <a:p>
                      <a:pPr algn="ctr"/>
                      <a:endParaRPr kumimoji="1" lang="ja-JP" altLang="en-US" sz="900" dirty="0"/>
                    </a:p>
                  </a:txBody>
                  <a:tcPr/>
                </a:tc>
                <a:extLst>
                  <a:ext uri="{0D108BD9-81ED-4DB2-BD59-A6C34878D82A}">
                    <a16:rowId xmlns:a16="http://schemas.microsoft.com/office/drawing/2014/main" val="439699205"/>
                  </a:ext>
                </a:extLst>
              </a:tr>
            </a:tbl>
          </a:graphicData>
        </a:graphic>
      </p:graphicFrame>
      <p:sp>
        <p:nvSpPr>
          <p:cNvPr id="4" name="スライド番号プレースホルダー 3">
            <a:extLst>
              <a:ext uri="{FF2B5EF4-FFF2-40B4-BE49-F238E27FC236}">
                <a16:creationId xmlns:a16="http://schemas.microsoft.com/office/drawing/2014/main" id="{F3EBFE35-A3F0-E547-54BD-30CDE994E433}"/>
              </a:ext>
            </a:extLst>
          </p:cNvPr>
          <p:cNvSpPr>
            <a:spLocks noGrp="1"/>
          </p:cNvSpPr>
          <p:nvPr>
            <p:ph type="sldNum" sz="quarter" idx="12"/>
          </p:nvPr>
        </p:nvSpPr>
        <p:spPr/>
        <p:txBody>
          <a:bodyPr/>
          <a:lstStyle/>
          <a:p>
            <a:fld id="{399C2E6F-3231-4DAF-9F67-F857DC28BDC1}" type="slidenum">
              <a:rPr lang="ja-JP" altLang="en-US" smtClean="0"/>
              <a:pPr/>
              <a:t>12</a:t>
            </a:fld>
            <a:endParaRPr lang="ja-JP" altLang="en-US"/>
          </a:p>
        </p:txBody>
      </p:sp>
      <p:sp>
        <p:nvSpPr>
          <p:cNvPr id="8" name="テキスト ボックス 7">
            <a:extLst>
              <a:ext uri="{FF2B5EF4-FFF2-40B4-BE49-F238E27FC236}">
                <a16:creationId xmlns:a16="http://schemas.microsoft.com/office/drawing/2014/main" id="{6D8096FA-C74D-02B9-927E-9C9BBE552753}"/>
              </a:ext>
            </a:extLst>
          </p:cNvPr>
          <p:cNvSpPr txBox="1"/>
          <p:nvPr/>
        </p:nvSpPr>
        <p:spPr>
          <a:xfrm>
            <a:off x="838200" y="988038"/>
            <a:ext cx="569387" cy="246221"/>
          </a:xfrm>
          <a:prstGeom prst="rect">
            <a:avLst/>
          </a:prstGeom>
          <a:noFill/>
        </p:spPr>
        <p:txBody>
          <a:bodyPr wrap="none" rtlCol="0">
            <a:spAutoFit/>
          </a:bodyPr>
          <a:lstStyle/>
          <a:p>
            <a:r>
              <a:rPr kumimoji="1" lang="ja-JP" altLang="en-US" sz="1000" b="1" dirty="0"/>
              <a:t>目的：</a:t>
            </a:r>
          </a:p>
        </p:txBody>
      </p:sp>
      <p:sp>
        <p:nvSpPr>
          <p:cNvPr id="9" name="テキスト ボックス 8">
            <a:extLst>
              <a:ext uri="{FF2B5EF4-FFF2-40B4-BE49-F238E27FC236}">
                <a16:creationId xmlns:a16="http://schemas.microsoft.com/office/drawing/2014/main" id="{29BECE82-12F9-2685-94AC-F738E73ADBDA}"/>
              </a:ext>
            </a:extLst>
          </p:cNvPr>
          <p:cNvSpPr txBox="1"/>
          <p:nvPr/>
        </p:nvSpPr>
        <p:spPr>
          <a:xfrm>
            <a:off x="838200" y="1315381"/>
            <a:ext cx="1242060" cy="246221"/>
          </a:xfrm>
          <a:prstGeom prst="rect">
            <a:avLst/>
          </a:prstGeom>
          <a:noFill/>
        </p:spPr>
        <p:txBody>
          <a:bodyPr wrap="square" rtlCol="0">
            <a:spAutoFit/>
          </a:bodyPr>
          <a:lstStyle/>
          <a:p>
            <a:r>
              <a:rPr lang="ja-JP" altLang="en-US" sz="1000" b="1" dirty="0"/>
              <a:t>事業名</a:t>
            </a:r>
            <a:r>
              <a:rPr kumimoji="1" lang="ja-JP" altLang="en-US" sz="1000" b="1" dirty="0"/>
              <a:t>：</a:t>
            </a:r>
          </a:p>
        </p:txBody>
      </p:sp>
      <p:sp>
        <p:nvSpPr>
          <p:cNvPr id="10" name="コンテンツ プレースホルダー 5">
            <a:extLst>
              <a:ext uri="{FF2B5EF4-FFF2-40B4-BE49-F238E27FC236}">
                <a16:creationId xmlns:a16="http://schemas.microsoft.com/office/drawing/2014/main" id="{CA545A4C-38A0-436C-AE08-80A51742C23E}"/>
              </a:ext>
            </a:extLst>
          </p:cNvPr>
          <p:cNvSpPr txBox="1">
            <a:spLocks/>
          </p:cNvSpPr>
          <p:nvPr/>
        </p:nvSpPr>
        <p:spPr>
          <a:xfrm>
            <a:off x="2177028" y="1340781"/>
            <a:ext cx="9176772" cy="2462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000" b="1"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Wingdings" panose="05000000000000000000" pitchFamily="2" charset="2"/>
              <a:buNone/>
            </a:pPr>
            <a:r>
              <a:rPr lang="ja-JP" altLang="en-US" sz="1000" dirty="0"/>
              <a:t>（事業名）</a:t>
            </a:r>
          </a:p>
        </p:txBody>
      </p:sp>
      <p:sp>
        <p:nvSpPr>
          <p:cNvPr id="11" name="テキスト ボックス 10">
            <a:extLst>
              <a:ext uri="{FF2B5EF4-FFF2-40B4-BE49-F238E27FC236}">
                <a16:creationId xmlns:a16="http://schemas.microsoft.com/office/drawing/2014/main" id="{13356F4C-20E1-56D4-0B82-AC70F0D1A09F}"/>
              </a:ext>
            </a:extLst>
          </p:cNvPr>
          <p:cNvSpPr txBox="1"/>
          <p:nvPr/>
        </p:nvSpPr>
        <p:spPr>
          <a:xfrm>
            <a:off x="838200" y="1698525"/>
            <a:ext cx="2484120" cy="246221"/>
          </a:xfrm>
          <a:prstGeom prst="rect">
            <a:avLst/>
          </a:prstGeom>
          <a:noFill/>
          <a:ln>
            <a:solidFill>
              <a:schemeClr val="bg2">
                <a:lumMod val="75000"/>
              </a:schemeClr>
            </a:solidFill>
          </a:ln>
        </p:spPr>
        <p:txBody>
          <a:bodyPr wrap="square" rtlCol="0" anchor="ctr">
            <a:spAutoFit/>
          </a:bodyPr>
          <a:lstStyle/>
          <a:p>
            <a:pPr algn="ctr"/>
            <a:r>
              <a:rPr kumimoji="1" lang="ja-JP" altLang="en-US" sz="1000" b="1" dirty="0">
                <a:ln w="0"/>
                <a:effectLst>
                  <a:outerShdw blurRad="38100" dist="25400" dir="5400000" algn="ctr" rotWithShape="0">
                    <a:srgbClr val="6E747A">
                      <a:alpha val="43000"/>
                    </a:srgbClr>
                  </a:outerShdw>
                </a:effectLst>
              </a:rPr>
              <a:t>外部環境分析（</a:t>
            </a:r>
            <a:r>
              <a:rPr kumimoji="1" lang="en-US" altLang="ja-JP" sz="1000" b="1" dirty="0">
                <a:ln w="0"/>
                <a:effectLst>
                  <a:outerShdw blurRad="38100" dist="25400" dir="5400000" algn="ctr" rotWithShape="0">
                    <a:srgbClr val="6E747A">
                      <a:alpha val="43000"/>
                    </a:srgbClr>
                  </a:outerShdw>
                </a:effectLst>
              </a:rPr>
              <a:t>PEST</a:t>
            </a:r>
            <a:r>
              <a:rPr kumimoji="1" lang="ja-JP" altLang="en-US" sz="1000" b="1" dirty="0">
                <a:ln w="0"/>
                <a:effectLst>
                  <a:outerShdw blurRad="38100" dist="25400" dir="5400000" algn="ctr" rotWithShape="0">
                    <a:srgbClr val="6E747A">
                      <a:alpha val="43000"/>
                    </a:srgbClr>
                  </a:outerShdw>
                </a:effectLst>
              </a:rPr>
              <a:t>）</a:t>
            </a:r>
          </a:p>
        </p:txBody>
      </p:sp>
      <p:sp>
        <p:nvSpPr>
          <p:cNvPr id="12" name="テキスト ボックス 11">
            <a:extLst>
              <a:ext uri="{FF2B5EF4-FFF2-40B4-BE49-F238E27FC236}">
                <a16:creationId xmlns:a16="http://schemas.microsoft.com/office/drawing/2014/main" id="{B645A86A-BBCF-0AD0-6BE2-3D4E37EB101E}"/>
              </a:ext>
            </a:extLst>
          </p:cNvPr>
          <p:cNvSpPr txBox="1"/>
          <p:nvPr/>
        </p:nvSpPr>
        <p:spPr>
          <a:xfrm>
            <a:off x="8869682" y="1698525"/>
            <a:ext cx="2484120" cy="246221"/>
          </a:xfrm>
          <a:prstGeom prst="rect">
            <a:avLst/>
          </a:prstGeom>
          <a:noFill/>
          <a:ln>
            <a:solidFill>
              <a:schemeClr val="bg2">
                <a:lumMod val="75000"/>
              </a:schemeClr>
            </a:solidFill>
          </a:ln>
        </p:spPr>
        <p:txBody>
          <a:bodyPr wrap="square" rtlCol="0" anchor="ctr">
            <a:spAutoFit/>
          </a:bodyPr>
          <a:lstStyle/>
          <a:p>
            <a:pPr algn="ctr"/>
            <a:r>
              <a:rPr kumimoji="1" lang="ja-JP" altLang="en-US" sz="1000" b="1" dirty="0">
                <a:ln w="0"/>
                <a:effectLst>
                  <a:outerShdw blurRad="38100" dist="25400" dir="5400000" algn="ctr" rotWithShape="0">
                    <a:srgbClr val="6E747A">
                      <a:alpha val="43000"/>
                    </a:srgbClr>
                  </a:outerShdw>
                </a:effectLst>
              </a:rPr>
              <a:t>企業分析（</a:t>
            </a:r>
            <a:r>
              <a:rPr lang="ja-JP" altLang="en-US" sz="1000" b="1" dirty="0">
                <a:ln w="0"/>
                <a:effectLst>
                  <a:outerShdw blurRad="38100" dist="25400" dir="5400000" algn="ctr" rotWithShape="0">
                    <a:srgbClr val="6E747A">
                      <a:alpha val="43000"/>
                    </a:srgbClr>
                  </a:outerShdw>
                </a:effectLst>
              </a:rPr>
              <a:t>３</a:t>
            </a:r>
            <a:r>
              <a:rPr lang="en-US" altLang="ja-JP" sz="1000" b="1" dirty="0">
                <a:ln w="0"/>
                <a:effectLst>
                  <a:outerShdw blurRad="38100" dist="25400" dir="5400000" algn="ctr" rotWithShape="0">
                    <a:srgbClr val="6E747A">
                      <a:alpha val="43000"/>
                    </a:srgbClr>
                  </a:outerShdw>
                </a:effectLst>
              </a:rPr>
              <a:t>C</a:t>
            </a:r>
            <a:r>
              <a:rPr kumimoji="1" lang="ja-JP" altLang="en-US" sz="1000" b="1" dirty="0">
                <a:ln w="0"/>
                <a:effectLst>
                  <a:outerShdw blurRad="38100" dist="25400" dir="5400000" algn="ctr" rotWithShape="0">
                    <a:srgbClr val="6E747A">
                      <a:alpha val="43000"/>
                    </a:srgbClr>
                  </a:outerShdw>
                </a:effectLst>
              </a:rPr>
              <a:t>）</a:t>
            </a:r>
          </a:p>
        </p:txBody>
      </p:sp>
      <p:sp>
        <p:nvSpPr>
          <p:cNvPr id="13" name="テキスト ボックス 12">
            <a:extLst>
              <a:ext uri="{FF2B5EF4-FFF2-40B4-BE49-F238E27FC236}">
                <a16:creationId xmlns:a16="http://schemas.microsoft.com/office/drawing/2014/main" id="{AE1F088C-9828-46B2-9725-D03D4BE3CC99}"/>
              </a:ext>
            </a:extLst>
          </p:cNvPr>
          <p:cNvSpPr txBox="1"/>
          <p:nvPr/>
        </p:nvSpPr>
        <p:spPr>
          <a:xfrm>
            <a:off x="3503089" y="1698525"/>
            <a:ext cx="5185821" cy="246221"/>
          </a:xfrm>
          <a:prstGeom prst="rect">
            <a:avLst/>
          </a:prstGeom>
          <a:noFill/>
          <a:ln>
            <a:solidFill>
              <a:schemeClr val="bg2">
                <a:lumMod val="75000"/>
              </a:schemeClr>
            </a:solidFill>
          </a:ln>
        </p:spPr>
        <p:txBody>
          <a:bodyPr wrap="square" rtlCol="0" anchor="ctr">
            <a:spAutoFit/>
          </a:bodyPr>
          <a:lstStyle/>
          <a:p>
            <a:pPr algn="ctr"/>
            <a:r>
              <a:rPr kumimoji="1" lang="ja-JP" altLang="en-US" sz="1000" b="1" dirty="0">
                <a:ln w="0"/>
                <a:effectLst>
                  <a:outerShdw blurRad="38100" dist="25400" dir="5400000" algn="ctr" rotWithShape="0">
                    <a:srgbClr val="6E747A">
                      <a:alpha val="43000"/>
                    </a:srgbClr>
                  </a:outerShdw>
                </a:effectLst>
              </a:rPr>
              <a:t>概要（ビジネスモデル）</a:t>
            </a:r>
          </a:p>
        </p:txBody>
      </p:sp>
      <p:sp>
        <p:nvSpPr>
          <p:cNvPr id="14" name="テキスト ボックス 13">
            <a:extLst>
              <a:ext uri="{FF2B5EF4-FFF2-40B4-BE49-F238E27FC236}">
                <a16:creationId xmlns:a16="http://schemas.microsoft.com/office/drawing/2014/main" id="{8210C765-F38A-69C0-02BA-47CC48B8684D}"/>
              </a:ext>
            </a:extLst>
          </p:cNvPr>
          <p:cNvSpPr txBox="1"/>
          <p:nvPr/>
        </p:nvSpPr>
        <p:spPr>
          <a:xfrm>
            <a:off x="838200" y="2057297"/>
            <a:ext cx="2484120" cy="1061829"/>
          </a:xfrm>
          <a:prstGeom prst="rect">
            <a:avLst/>
          </a:prstGeom>
          <a:noFill/>
          <a:ln>
            <a:solidFill>
              <a:schemeClr val="bg1">
                <a:lumMod val="75000"/>
              </a:schemeClr>
            </a:solidFill>
          </a:ln>
        </p:spPr>
        <p:txBody>
          <a:bodyPr wrap="square" rtlCol="0">
            <a:spAutoFit/>
          </a:bodyPr>
          <a:lstStyle/>
          <a:p>
            <a:r>
              <a:rPr kumimoji="1" lang="ja-JP" altLang="en-US" sz="900" dirty="0"/>
              <a:t>経済状況：</a:t>
            </a:r>
            <a:endParaRPr kumimoji="1" lang="en-US" altLang="ja-JP" sz="900" dirty="0"/>
          </a:p>
          <a:p>
            <a:endParaRPr lang="en-US" altLang="ja-JP" sz="900" dirty="0"/>
          </a:p>
          <a:p>
            <a:r>
              <a:rPr kumimoji="1" lang="ja-JP" altLang="en-US" sz="900" dirty="0"/>
              <a:t>競合状況：</a:t>
            </a:r>
            <a:endParaRPr kumimoji="1" lang="en-US" altLang="ja-JP" sz="900" dirty="0"/>
          </a:p>
          <a:p>
            <a:endParaRPr lang="en-US" altLang="ja-JP" sz="900" dirty="0"/>
          </a:p>
          <a:p>
            <a:r>
              <a:rPr kumimoji="1" lang="ja-JP" altLang="en-US" sz="900" dirty="0"/>
              <a:t>機会：</a:t>
            </a:r>
            <a:endParaRPr kumimoji="1" lang="en-US" altLang="ja-JP" sz="900" dirty="0"/>
          </a:p>
          <a:p>
            <a:endParaRPr lang="en-US" altLang="ja-JP" sz="900" dirty="0"/>
          </a:p>
          <a:p>
            <a:r>
              <a:rPr kumimoji="1" lang="ja-JP" altLang="en-US" sz="900" dirty="0"/>
              <a:t>脅威：</a:t>
            </a:r>
          </a:p>
        </p:txBody>
      </p:sp>
      <p:sp>
        <p:nvSpPr>
          <p:cNvPr id="15" name="テキスト ボックス 14">
            <a:extLst>
              <a:ext uri="{FF2B5EF4-FFF2-40B4-BE49-F238E27FC236}">
                <a16:creationId xmlns:a16="http://schemas.microsoft.com/office/drawing/2014/main" id="{6DAF1891-3D8E-DF1E-4699-C69ED81E5259}"/>
              </a:ext>
            </a:extLst>
          </p:cNvPr>
          <p:cNvSpPr txBox="1"/>
          <p:nvPr/>
        </p:nvSpPr>
        <p:spPr>
          <a:xfrm>
            <a:off x="3503089" y="2057297"/>
            <a:ext cx="5185820" cy="646331"/>
          </a:xfrm>
          <a:prstGeom prst="rect">
            <a:avLst/>
          </a:prstGeom>
          <a:noFill/>
          <a:ln>
            <a:solidFill>
              <a:schemeClr val="bg1">
                <a:lumMod val="75000"/>
              </a:schemeClr>
            </a:solidFill>
          </a:ln>
        </p:spPr>
        <p:txBody>
          <a:bodyPr wrap="square" rtlCol="0">
            <a:spAutoFit/>
          </a:bodyPr>
          <a:lstStyle/>
          <a:p>
            <a:r>
              <a:rPr kumimoji="1" lang="ja-JP" altLang="en-US" sz="900" dirty="0"/>
              <a:t>ビジネスモデルキャンバス</a:t>
            </a:r>
          </a:p>
          <a:p>
            <a:r>
              <a:rPr kumimoji="1" lang="ja-JP" altLang="en-US" sz="900" dirty="0"/>
              <a:t>カスタマージャーニー</a:t>
            </a:r>
          </a:p>
          <a:p>
            <a:r>
              <a:rPr kumimoji="1" lang="ja-JP" altLang="en-US" sz="900" dirty="0"/>
              <a:t>バリューチェーン</a:t>
            </a:r>
          </a:p>
          <a:p>
            <a:r>
              <a:rPr kumimoji="1" lang="ja-JP" altLang="en-US" sz="900" dirty="0"/>
              <a:t>リーンキャンバス・・・</a:t>
            </a:r>
            <a:r>
              <a:rPr kumimoji="1" lang="en-US" altLang="ja-JP" sz="900" dirty="0"/>
              <a:t>etc</a:t>
            </a:r>
            <a:endParaRPr kumimoji="1" lang="ja-JP" altLang="en-US" sz="900" dirty="0"/>
          </a:p>
        </p:txBody>
      </p:sp>
      <p:sp>
        <p:nvSpPr>
          <p:cNvPr id="16" name="テキスト ボックス 15">
            <a:extLst>
              <a:ext uri="{FF2B5EF4-FFF2-40B4-BE49-F238E27FC236}">
                <a16:creationId xmlns:a16="http://schemas.microsoft.com/office/drawing/2014/main" id="{46EAA5B7-79DF-B303-D130-3329A5727B89}"/>
              </a:ext>
            </a:extLst>
          </p:cNvPr>
          <p:cNvSpPr txBox="1"/>
          <p:nvPr/>
        </p:nvSpPr>
        <p:spPr>
          <a:xfrm>
            <a:off x="8869678" y="2057297"/>
            <a:ext cx="2484120" cy="784830"/>
          </a:xfrm>
          <a:prstGeom prst="rect">
            <a:avLst/>
          </a:prstGeom>
          <a:noFill/>
          <a:ln>
            <a:solidFill>
              <a:schemeClr val="bg1">
                <a:lumMod val="75000"/>
              </a:schemeClr>
            </a:solidFill>
          </a:ln>
        </p:spPr>
        <p:txBody>
          <a:bodyPr wrap="square" rtlCol="0">
            <a:spAutoFit/>
          </a:bodyPr>
          <a:lstStyle/>
          <a:p>
            <a:r>
              <a:rPr kumimoji="1" lang="ja-JP" altLang="en-US" sz="900" dirty="0"/>
              <a:t>企業理念：</a:t>
            </a:r>
            <a:endParaRPr kumimoji="1" lang="en-US" altLang="ja-JP" sz="900" dirty="0"/>
          </a:p>
          <a:p>
            <a:endParaRPr lang="en-US" altLang="ja-JP" sz="900" dirty="0"/>
          </a:p>
          <a:p>
            <a:r>
              <a:rPr kumimoji="1" lang="ja-JP" altLang="en-US" sz="900" dirty="0"/>
              <a:t>強み：</a:t>
            </a:r>
            <a:endParaRPr kumimoji="1" lang="en-US" altLang="ja-JP" sz="900" dirty="0"/>
          </a:p>
          <a:p>
            <a:endParaRPr lang="en-US" altLang="ja-JP" sz="900" dirty="0"/>
          </a:p>
          <a:p>
            <a:r>
              <a:rPr kumimoji="1" lang="ja-JP" altLang="en-US" sz="900" dirty="0"/>
              <a:t>弱み：</a:t>
            </a:r>
          </a:p>
        </p:txBody>
      </p:sp>
      <p:sp>
        <p:nvSpPr>
          <p:cNvPr id="17" name="テキスト ボックス 16">
            <a:extLst>
              <a:ext uri="{FF2B5EF4-FFF2-40B4-BE49-F238E27FC236}">
                <a16:creationId xmlns:a16="http://schemas.microsoft.com/office/drawing/2014/main" id="{060C7264-A52F-9834-027B-4B239F4CF6E8}"/>
              </a:ext>
            </a:extLst>
          </p:cNvPr>
          <p:cNvSpPr txBox="1"/>
          <p:nvPr/>
        </p:nvSpPr>
        <p:spPr>
          <a:xfrm>
            <a:off x="838200" y="4169701"/>
            <a:ext cx="2484120" cy="246221"/>
          </a:xfrm>
          <a:prstGeom prst="rect">
            <a:avLst/>
          </a:prstGeom>
          <a:noFill/>
          <a:ln>
            <a:solidFill>
              <a:schemeClr val="bg2">
                <a:lumMod val="75000"/>
              </a:schemeClr>
            </a:solidFill>
          </a:ln>
        </p:spPr>
        <p:txBody>
          <a:bodyPr wrap="square" rtlCol="0" anchor="ctr">
            <a:spAutoFit/>
          </a:bodyPr>
          <a:lstStyle/>
          <a:p>
            <a:pPr algn="ctr"/>
            <a:r>
              <a:rPr kumimoji="1" lang="ja-JP" altLang="en-US" sz="1000" b="1" dirty="0">
                <a:ln w="0"/>
                <a:effectLst>
                  <a:outerShdw blurRad="38100" dist="25400" dir="5400000" algn="ctr" rotWithShape="0">
                    <a:srgbClr val="6E747A">
                      <a:alpha val="43000"/>
                    </a:srgbClr>
                  </a:outerShdw>
                </a:effectLst>
              </a:rPr>
              <a:t>マーケティング戦略（</a:t>
            </a:r>
            <a:r>
              <a:rPr lang="en-US" altLang="ja-JP" sz="1000" b="1" dirty="0">
                <a:ln w="0"/>
                <a:effectLst>
                  <a:outerShdw blurRad="38100" dist="25400" dir="5400000" algn="ctr" rotWithShape="0">
                    <a:srgbClr val="6E747A">
                      <a:alpha val="43000"/>
                    </a:srgbClr>
                  </a:outerShdw>
                </a:effectLst>
              </a:rPr>
              <a:t>4P</a:t>
            </a:r>
            <a:r>
              <a:rPr kumimoji="1" lang="ja-JP" altLang="en-US" sz="1000" b="1" dirty="0">
                <a:ln w="0"/>
                <a:effectLst>
                  <a:outerShdw blurRad="38100" dist="25400" dir="5400000" algn="ctr" rotWithShape="0">
                    <a:srgbClr val="6E747A">
                      <a:alpha val="43000"/>
                    </a:srgbClr>
                  </a:outerShdw>
                </a:effectLst>
              </a:rPr>
              <a:t>）</a:t>
            </a:r>
          </a:p>
        </p:txBody>
      </p:sp>
      <p:sp>
        <p:nvSpPr>
          <p:cNvPr id="18" name="テキスト ボックス 17">
            <a:extLst>
              <a:ext uri="{FF2B5EF4-FFF2-40B4-BE49-F238E27FC236}">
                <a16:creationId xmlns:a16="http://schemas.microsoft.com/office/drawing/2014/main" id="{21734975-AB60-9CB3-B066-B7711751F3A2}"/>
              </a:ext>
            </a:extLst>
          </p:cNvPr>
          <p:cNvSpPr txBox="1"/>
          <p:nvPr/>
        </p:nvSpPr>
        <p:spPr>
          <a:xfrm>
            <a:off x="838200" y="4506178"/>
            <a:ext cx="2484120" cy="1200329"/>
          </a:xfrm>
          <a:prstGeom prst="rect">
            <a:avLst/>
          </a:prstGeom>
          <a:noFill/>
          <a:ln>
            <a:solidFill>
              <a:schemeClr val="bg1">
                <a:lumMod val="75000"/>
              </a:schemeClr>
            </a:solidFill>
          </a:ln>
        </p:spPr>
        <p:txBody>
          <a:bodyPr wrap="square" rtlCol="0">
            <a:spAutoFit/>
          </a:bodyPr>
          <a:lstStyle/>
          <a:p>
            <a:r>
              <a:rPr kumimoji="1" lang="ja-JP" altLang="en-US" sz="900" dirty="0"/>
              <a:t>商品戦略：</a:t>
            </a:r>
            <a:endParaRPr kumimoji="1" lang="en-US" altLang="ja-JP" sz="900" dirty="0"/>
          </a:p>
          <a:p>
            <a:endParaRPr lang="en-US" altLang="ja-JP" sz="900" dirty="0"/>
          </a:p>
          <a:p>
            <a:r>
              <a:rPr kumimoji="1" lang="ja-JP" altLang="en-US" sz="900" dirty="0"/>
              <a:t>流通戦略：</a:t>
            </a:r>
            <a:endParaRPr kumimoji="1" lang="en-US" altLang="ja-JP" sz="900" dirty="0"/>
          </a:p>
          <a:p>
            <a:endParaRPr lang="en-US" altLang="ja-JP" sz="900" dirty="0"/>
          </a:p>
          <a:p>
            <a:r>
              <a:rPr kumimoji="1" lang="ja-JP" altLang="en-US" sz="900" dirty="0"/>
              <a:t>広告戦略：</a:t>
            </a:r>
            <a:endParaRPr kumimoji="1" lang="en-US" altLang="ja-JP" sz="900" dirty="0"/>
          </a:p>
          <a:p>
            <a:endParaRPr lang="en-US" altLang="ja-JP" sz="900" dirty="0"/>
          </a:p>
          <a:p>
            <a:r>
              <a:rPr kumimoji="1" lang="ja-JP" altLang="en-US" sz="900" dirty="0"/>
              <a:t>価格戦略：</a:t>
            </a:r>
            <a:endParaRPr kumimoji="1" lang="en-US" altLang="ja-JP" sz="900" dirty="0"/>
          </a:p>
          <a:p>
            <a:endParaRPr kumimoji="1" lang="ja-JP" altLang="en-US" sz="900" dirty="0"/>
          </a:p>
        </p:txBody>
      </p:sp>
      <p:sp>
        <p:nvSpPr>
          <p:cNvPr id="19" name="テキスト ボックス 18">
            <a:extLst>
              <a:ext uri="{FF2B5EF4-FFF2-40B4-BE49-F238E27FC236}">
                <a16:creationId xmlns:a16="http://schemas.microsoft.com/office/drawing/2014/main" id="{B2B1E235-9F6D-783C-D48D-B6958C0A89DD}"/>
              </a:ext>
            </a:extLst>
          </p:cNvPr>
          <p:cNvSpPr txBox="1"/>
          <p:nvPr/>
        </p:nvSpPr>
        <p:spPr>
          <a:xfrm>
            <a:off x="8869678" y="4169701"/>
            <a:ext cx="2484120" cy="246221"/>
          </a:xfrm>
          <a:prstGeom prst="rect">
            <a:avLst/>
          </a:prstGeom>
          <a:noFill/>
          <a:ln>
            <a:solidFill>
              <a:schemeClr val="bg2">
                <a:lumMod val="75000"/>
              </a:schemeClr>
            </a:solidFill>
          </a:ln>
        </p:spPr>
        <p:txBody>
          <a:bodyPr wrap="square" rtlCol="0" anchor="ctr">
            <a:spAutoFit/>
          </a:bodyPr>
          <a:lstStyle/>
          <a:p>
            <a:pPr algn="ctr"/>
            <a:r>
              <a:rPr kumimoji="1" lang="ja-JP" altLang="en-US" sz="1000" b="1" dirty="0">
                <a:ln w="0"/>
                <a:effectLst>
                  <a:outerShdw blurRad="38100" dist="25400" dir="5400000" algn="ctr" rotWithShape="0">
                    <a:srgbClr val="6E747A">
                      <a:alpha val="43000"/>
                    </a:srgbClr>
                  </a:outerShdw>
                </a:effectLst>
              </a:rPr>
              <a:t>アクションプラン（</a:t>
            </a:r>
            <a:r>
              <a:rPr kumimoji="1" lang="en-US" altLang="ja-JP" sz="1000" b="1" dirty="0">
                <a:ln w="0"/>
                <a:effectLst>
                  <a:outerShdw blurRad="38100" dist="25400" dir="5400000" algn="ctr" rotWithShape="0">
                    <a:srgbClr val="6E747A">
                      <a:alpha val="43000"/>
                    </a:srgbClr>
                  </a:outerShdw>
                </a:effectLst>
              </a:rPr>
              <a:t>KGI</a:t>
            </a:r>
            <a:r>
              <a:rPr kumimoji="1" lang="ja-JP" altLang="en-US" sz="1000" b="1" dirty="0">
                <a:ln w="0"/>
                <a:effectLst>
                  <a:outerShdw blurRad="38100" dist="25400" dir="5400000" algn="ctr" rotWithShape="0">
                    <a:srgbClr val="6E747A">
                      <a:alpha val="43000"/>
                    </a:srgbClr>
                  </a:outerShdw>
                </a:effectLst>
              </a:rPr>
              <a:t>・</a:t>
            </a:r>
            <a:r>
              <a:rPr lang="en-US" altLang="ja-JP" sz="1000" b="1" dirty="0">
                <a:ln w="0"/>
                <a:effectLst>
                  <a:outerShdw blurRad="38100" dist="25400" dir="5400000" algn="ctr" rotWithShape="0">
                    <a:srgbClr val="6E747A">
                      <a:alpha val="43000"/>
                    </a:srgbClr>
                  </a:outerShdw>
                </a:effectLst>
              </a:rPr>
              <a:t>KPI</a:t>
            </a:r>
            <a:r>
              <a:rPr kumimoji="1" lang="ja-JP" altLang="en-US" sz="1000" b="1" dirty="0">
                <a:ln w="0"/>
                <a:effectLst>
                  <a:outerShdw blurRad="38100" dist="25400" dir="5400000" algn="ctr" rotWithShape="0">
                    <a:srgbClr val="6E747A">
                      <a:alpha val="43000"/>
                    </a:srgbClr>
                  </a:outerShdw>
                </a:effectLst>
              </a:rPr>
              <a:t>）</a:t>
            </a:r>
          </a:p>
        </p:txBody>
      </p:sp>
      <p:sp>
        <p:nvSpPr>
          <p:cNvPr id="20" name="テキスト ボックス 19">
            <a:extLst>
              <a:ext uri="{FF2B5EF4-FFF2-40B4-BE49-F238E27FC236}">
                <a16:creationId xmlns:a16="http://schemas.microsoft.com/office/drawing/2014/main" id="{3DBEC251-7C02-E4E8-0419-BB82C8D0DC12}"/>
              </a:ext>
            </a:extLst>
          </p:cNvPr>
          <p:cNvSpPr txBox="1"/>
          <p:nvPr/>
        </p:nvSpPr>
        <p:spPr>
          <a:xfrm>
            <a:off x="8869678" y="4506178"/>
            <a:ext cx="2484120" cy="1754326"/>
          </a:xfrm>
          <a:prstGeom prst="rect">
            <a:avLst/>
          </a:prstGeom>
          <a:noFill/>
          <a:ln>
            <a:solidFill>
              <a:schemeClr val="bg1">
                <a:lumMod val="75000"/>
              </a:schemeClr>
            </a:solidFill>
          </a:ln>
        </p:spPr>
        <p:txBody>
          <a:bodyPr wrap="square" rtlCol="0">
            <a:spAutoFit/>
          </a:bodyPr>
          <a:lstStyle/>
          <a:p>
            <a:r>
              <a:rPr kumimoji="1" lang="ja-JP" altLang="en-US" sz="900" dirty="0"/>
              <a:t>１期目</a:t>
            </a:r>
            <a:endParaRPr kumimoji="1" lang="en-US" altLang="ja-JP" sz="900" dirty="0"/>
          </a:p>
          <a:p>
            <a:r>
              <a:rPr lang="ja-JP" altLang="en-US" sz="900" dirty="0"/>
              <a:t>　・</a:t>
            </a:r>
            <a:r>
              <a:rPr lang="en-US" altLang="ja-JP" sz="900" dirty="0"/>
              <a:t>KGI</a:t>
            </a:r>
            <a:r>
              <a:rPr lang="ja-JP" altLang="en-US" sz="900" dirty="0"/>
              <a:t>：</a:t>
            </a:r>
            <a:endParaRPr kumimoji="1" lang="en-US" altLang="ja-JP" sz="900" dirty="0"/>
          </a:p>
          <a:p>
            <a:r>
              <a:rPr lang="ja-JP" altLang="en-US" sz="900" dirty="0"/>
              <a:t>　・</a:t>
            </a:r>
            <a:r>
              <a:rPr lang="en-US" altLang="ja-JP" sz="900" dirty="0"/>
              <a:t>KPI</a:t>
            </a:r>
            <a:r>
              <a:rPr lang="ja-JP" altLang="en-US" sz="900" dirty="0"/>
              <a:t>：</a:t>
            </a:r>
            <a:endParaRPr lang="en-US" altLang="ja-JP" sz="900" dirty="0"/>
          </a:p>
          <a:p>
            <a:endParaRPr kumimoji="1" lang="en-US" altLang="ja-JP" sz="900" dirty="0"/>
          </a:p>
          <a:p>
            <a:r>
              <a:rPr kumimoji="1" lang="ja-JP" altLang="en-US" sz="900" dirty="0"/>
              <a:t>２期目</a:t>
            </a:r>
            <a:endParaRPr kumimoji="1" lang="en-US" altLang="ja-JP" sz="900" dirty="0"/>
          </a:p>
          <a:p>
            <a:r>
              <a:rPr lang="ja-JP" altLang="en-US" sz="900" dirty="0"/>
              <a:t>　・</a:t>
            </a:r>
            <a:r>
              <a:rPr lang="en-US" altLang="ja-JP" sz="900" dirty="0"/>
              <a:t>KGI</a:t>
            </a:r>
            <a:r>
              <a:rPr lang="ja-JP" altLang="en-US" sz="900" dirty="0"/>
              <a:t>：</a:t>
            </a:r>
            <a:endParaRPr kumimoji="1" lang="en-US" altLang="ja-JP" sz="900" dirty="0"/>
          </a:p>
          <a:p>
            <a:r>
              <a:rPr lang="ja-JP" altLang="en-US" sz="900" dirty="0"/>
              <a:t>　・</a:t>
            </a:r>
            <a:r>
              <a:rPr lang="en-US" altLang="ja-JP" sz="900" dirty="0"/>
              <a:t>KPI</a:t>
            </a:r>
            <a:r>
              <a:rPr lang="ja-JP" altLang="en-US" sz="900" dirty="0"/>
              <a:t>：</a:t>
            </a:r>
            <a:endParaRPr lang="en-US" altLang="ja-JP" sz="900" dirty="0"/>
          </a:p>
          <a:p>
            <a:endParaRPr lang="en-US" altLang="ja-JP" sz="900" dirty="0"/>
          </a:p>
          <a:p>
            <a:r>
              <a:rPr kumimoji="1" lang="ja-JP" altLang="en-US" sz="900" dirty="0"/>
              <a:t>３期目</a:t>
            </a:r>
            <a:endParaRPr kumimoji="1" lang="en-US" altLang="ja-JP" sz="900" dirty="0"/>
          </a:p>
          <a:p>
            <a:r>
              <a:rPr lang="ja-JP" altLang="en-US" sz="900" dirty="0"/>
              <a:t>　・</a:t>
            </a:r>
            <a:r>
              <a:rPr lang="en-US" altLang="ja-JP" sz="900" dirty="0"/>
              <a:t>KGI</a:t>
            </a:r>
            <a:r>
              <a:rPr lang="ja-JP" altLang="en-US" sz="900" dirty="0"/>
              <a:t>：</a:t>
            </a:r>
            <a:endParaRPr kumimoji="1" lang="en-US" altLang="ja-JP" sz="900" dirty="0"/>
          </a:p>
          <a:p>
            <a:r>
              <a:rPr lang="ja-JP" altLang="en-US" sz="900" dirty="0"/>
              <a:t>　・</a:t>
            </a:r>
            <a:r>
              <a:rPr lang="en-US" altLang="ja-JP" sz="900" dirty="0"/>
              <a:t>KPI</a:t>
            </a:r>
            <a:r>
              <a:rPr lang="ja-JP" altLang="en-US" sz="900" dirty="0"/>
              <a:t>：</a:t>
            </a:r>
            <a:endParaRPr lang="en-US" altLang="ja-JP" sz="900" dirty="0"/>
          </a:p>
          <a:p>
            <a:endParaRPr kumimoji="1" lang="en-US" altLang="ja-JP" sz="900" dirty="0"/>
          </a:p>
        </p:txBody>
      </p:sp>
      <p:sp>
        <p:nvSpPr>
          <p:cNvPr id="21" name="テキスト ボックス 20">
            <a:extLst>
              <a:ext uri="{FF2B5EF4-FFF2-40B4-BE49-F238E27FC236}">
                <a16:creationId xmlns:a16="http://schemas.microsoft.com/office/drawing/2014/main" id="{781C005E-6EB5-0C39-F852-B9057867F8A2}"/>
              </a:ext>
            </a:extLst>
          </p:cNvPr>
          <p:cNvSpPr txBox="1"/>
          <p:nvPr/>
        </p:nvSpPr>
        <p:spPr>
          <a:xfrm>
            <a:off x="3503089" y="4169701"/>
            <a:ext cx="5185820" cy="246221"/>
          </a:xfrm>
          <a:prstGeom prst="rect">
            <a:avLst/>
          </a:prstGeom>
          <a:noFill/>
          <a:ln>
            <a:solidFill>
              <a:schemeClr val="bg2">
                <a:lumMod val="75000"/>
              </a:schemeClr>
            </a:solidFill>
          </a:ln>
        </p:spPr>
        <p:txBody>
          <a:bodyPr wrap="square" rtlCol="0" anchor="ctr">
            <a:spAutoFit/>
          </a:bodyPr>
          <a:lstStyle/>
          <a:p>
            <a:pPr algn="ctr"/>
            <a:r>
              <a:rPr lang="ja-JP" altLang="en-US" sz="1000" b="1" dirty="0">
                <a:ln w="0"/>
                <a:effectLst>
                  <a:outerShdw blurRad="38100" dist="25400" dir="5400000" algn="ctr" rotWithShape="0">
                    <a:srgbClr val="6E747A">
                      <a:alpha val="43000"/>
                    </a:srgbClr>
                  </a:outerShdw>
                </a:effectLst>
              </a:rPr>
              <a:t>投資計画</a:t>
            </a:r>
            <a:endParaRPr kumimoji="1" lang="ja-JP" altLang="en-US" sz="1000" b="1" dirty="0">
              <a:ln w="0"/>
              <a:effectLst>
                <a:outerShdw blurRad="38100" dist="25400" dir="5400000" algn="ctr" rotWithShape="0">
                  <a:srgbClr val="6E747A">
                    <a:alpha val="43000"/>
                  </a:srgbClr>
                </a:outerShdw>
              </a:effectLst>
            </a:endParaRPr>
          </a:p>
        </p:txBody>
      </p:sp>
      <p:sp>
        <p:nvSpPr>
          <p:cNvPr id="25" name="矢印: 右 24">
            <a:extLst>
              <a:ext uri="{FF2B5EF4-FFF2-40B4-BE49-F238E27FC236}">
                <a16:creationId xmlns:a16="http://schemas.microsoft.com/office/drawing/2014/main" id="{D8ECA1D4-77E6-DD53-2CBE-62D764C5CB71}"/>
              </a:ext>
            </a:extLst>
          </p:cNvPr>
          <p:cNvSpPr/>
          <p:nvPr/>
        </p:nvSpPr>
        <p:spPr>
          <a:xfrm>
            <a:off x="3346133" y="2380462"/>
            <a:ext cx="135255" cy="119278"/>
          </a:xfrm>
          <a:prstGeom prst="rightArrow">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矢印: 右 25">
            <a:extLst>
              <a:ext uri="{FF2B5EF4-FFF2-40B4-BE49-F238E27FC236}">
                <a16:creationId xmlns:a16="http://schemas.microsoft.com/office/drawing/2014/main" id="{C9A5B778-C107-155C-C854-075F3A267274}"/>
              </a:ext>
            </a:extLst>
          </p:cNvPr>
          <p:cNvSpPr/>
          <p:nvPr/>
        </p:nvSpPr>
        <p:spPr>
          <a:xfrm rot="10800000">
            <a:off x="8710610" y="2380462"/>
            <a:ext cx="135255" cy="119278"/>
          </a:xfrm>
          <a:prstGeom prst="rightArrow">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右 26">
            <a:extLst>
              <a:ext uri="{FF2B5EF4-FFF2-40B4-BE49-F238E27FC236}">
                <a16:creationId xmlns:a16="http://schemas.microsoft.com/office/drawing/2014/main" id="{5021EA5F-E8DE-93BD-6DB0-087FF14E7AB6}"/>
              </a:ext>
            </a:extLst>
          </p:cNvPr>
          <p:cNvSpPr/>
          <p:nvPr/>
        </p:nvSpPr>
        <p:spPr>
          <a:xfrm rot="5400000">
            <a:off x="6028371" y="4019806"/>
            <a:ext cx="135255" cy="119278"/>
          </a:xfrm>
          <a:prstGeom prst="rightArrow">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コンテンツ プレースホルダー 5">
            <a:extLst>
              <a:ext uri="{FF2B5EF4-FFF2-40B4-BE49-F238E27FC236}">
                <a16:creationId xmlns:a16="http://schemas.microsoft.com/office/drawing/2014/main" id="{7805D755-B49E-E97F-AC32-79684CA979C9}"/>
              </a:ext>
            </a:extLst>
          </p:cNvPr>
          <p:cNvSpPr txBox="1">
            <a:spLocks/>
          </p:cNvSpPr>
          <p:nvPr/>
        </p:nvSpPr>
        <p:spPr>
          <a:xfrm>
            <a:off x="2177028" y="987540"/>
            <a:ext cx="9176772" cy="2462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000" b="1"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Wingdings" panose="05000000000000000000" pitchFamily="2" charset="2"/>
              <a:buNone/>
            </a:pPr>
            <a:r>
              <a:rPr lang="ja-JP" altLang="en-US" sz="1000" dirty="0"/>
              <a:t>（目的）</a:t>
            </a:r>
          </a:p>
        </p:txBody>
      </p:sp>
    </p:spTree>
    <p:extLst>
      <p:ext uri="{BB962C8B-B14F-4D97-AF65-F5344CB8AC3E}">
        <p14:creationId xmlns:p14="http://schemas.microsoft.com/office/powerpoint/2010/main" val="62812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8E711B4-9065-6DAA-CBC4-CF8A9880C3C2}"/>
              </a:ext>
            </a:extLst>
          </p:cNvPr>
          <p:cNvSpPr>
            <a:spLocks noGrp="1"/>
          </p:cNvSpPr>
          <p:nvPr>
            <p:ph type="title"/>
          </p:nvPr>
        </p:nvSpPr>
        <p:spPr/>
        <p:txBody>
          <a:bodyPr/>
          <a:lstStyle/>
          <a:p>
            <a:r>
              <a:rPr lang="ja-JP" altLang="en-US" dirty="0"/>
              <a:t>目次</a:t>
            </a:r>
          </a:p>
        </p:txBody>
      </p:sp>
      <p:sp>
        <p:nvSpPr>
          <p:cNvPr id="6" name="テキスト プレースホルダー 5">
            <a:extLst>
              <a:ext uri="{FF2B5EF4-FFF2-40B4-BE49-F238E27FC236}">
                <a16:creationId xmlns:a16="http://schemas.microsoft.com/office/drawing/2014/main" id="{ED6E9F10-93A7-C686-C2CC-10FB63EABAE7}"/>
              </a:ext>
            </a:extLst>
          </p:cNvPr>
          <p:cNvSpPr>
            <a:spLocks noGrp="1"/>
          </p:cNvSpPr>
          <p:nvPr>
            <p:ph type="body" idx="1"/>
          </p:nvPr>
        </p:nvSpPr>
        <p:spPr>
          <a:xfrm>
            <a:off x="2479757" y="3454634"/>
            <a:ext cx="7219785" cy="3029447"/>
          </a:xfrm>
        </p:spPr>
        <p:txBody>
          <a:bodyPr>
            <a:normAutofit/>
          </a:bodyPr>
          <a:lstStyle/>
          <a:p>
            <a:r>
              <a:rPr lang="ja-JP" altLang="en-US" sz="1200" dirty="0"/>
              <a:t>サービスの定義と概要</a:t>
            </a:r>
            <a:endParaRPr lang="en-US" altLang="ja-JP" sz="1200" dirty="0"/>
          </a:p>
          <a:p>
            <a:r>
              <a:rPr lang="ja-JP" altLang="en-US" sz="1200" dirty="0"/>
              <a:t>予算の見通し</a:t>
            </a:r>
            <a:endParaRPr lang="en-US" altLang="ja-JP" sz="1200" dirty="0"/>
          </a:p>
          <a:p>
            <a:r>
              <a:rPr lang="ja-JP" altLang="en-US" sz="1200" dirty="0"/>
              <a:t>スケジュール（黒字化するまでの期間の目安など）</a:t>
            </a:r>
            <a:endParaRPr lang="en-US" altLang="ja-JP" sz="1200" dirty="0"/>
          </a:p>
          <a:p>
            <a:r>
              <a:rPr lang="ja-JP" altLang="en-US" sz="1200" dirty="0"/>
              <a:t>販売価格</a:t>
            </a:r>
            <a:endParaRPr lang="en-US" altLang="ja-JP" sz="1200" dirty="0"/>
          </a:p>
          <a:p>
            <a:r>
              <a:rPr lang="ja-JP" altLang="en-US" sz="1200" dirty="0"/>
              <a:t>想定顧客数</a:t>
            </a:r>
            <a:endParaRPr lang="en-US" altLang="ja-JP" sz="1200" dirty="0"/>
          </a:p>
          <a:p>
            <a:r>
              <a:rPr lang="ja-JP" altLang="en-US" sz="1200" dirty="0"/>
              <a:t>チーム編成</a:t>
            </a:r>
            <a:endParaRPr lang="en-US" altLang="ja-JP" sz="1200" dirty="0"/>
          </a:p>
          <a:p>
            <a:r>
              <a:rPr lang="ja-JP" altLang="en-US" sz="1200" dirty="0"/>
              <a:t>うまくいかなかった場合のバックアッププラン</a:t>
            </a:r>
            <a:endParaRPr lang="en-US" altLang="ja-JP" sz="1200" dirty="0"/>
          </a:p>
          <a:p>
            <a:r>
              <a:rPr lang="ja-JP" altLang="en-US" sz="1200" dirty="0"/>
              <a:t>財務情報</a:t>
            </a:r>
            <a:endParaRPr lang="en-US" altLang="ja-JP" sz="1200" dirty="0"/>
          </a:p>
          <a:p>
            <a:r>
              <a:rPr lang="en-US" altLang="ja-JP" sz="1200" dirty="0"/>
              <a:t>ROI</a:t>
            </a:r>
            <a:r>
              <a:rPr lang="ja-JP" altLang="en-US" sz="1200" dirty="0"/>
              <a:t>（投資対効果）</a:t>
            </a:r>
            <a:endParaRPr lang="en-US" altLang="ja-JP" sz="1200" dirty="0"/>
          </a:p>
          <a:p>
            <a:r>
              <a:rPr lang="ja-JP" altLang="en-US" sz="1200" dirty="0"/>
              <a:t>エグゼクティブサマリー</a:t>
            </a:r>
            <a:endParaRPr lang="en-US" altLang="ja-JP" sz="1200" dirty="0"/>
          </a:p>
          <a:p>
            <a:endParaRPr lang="ja-JP" altLang="en-US" sz="1200" dirty="0"/>
          </a:p>
        </p:txBody>
      </p:sp>
      <p:sp>
        <p:nvSpPr>
          <p:cNvPr id="4" name="スライド番号プレースホルダー 3">
            <a:extLst>
              <a:ext uri="{FF2B5EF4-FFF2-40B4-BE49-F238E27FC236}">
                <a16:creationId xmlns:a16="http://schemas.microsoft.com/office/drawing/2014/main" id="{EBC1F678-DFDA-3B86-BB8D-4FB53AD30A95}"/>
              </a:ext>
            </a:extLst>
          </p:cNvPr>
          <p:cNvSpPr>
            <a:spLocks noGrp="1"/>
          </p:cNvSpPr>
          <p:nvPr>
            <p:ph type="sldNum" sz="quarter" idx="12"/>
          </p:nvPr>
        </p:nvSpPr>
        <p:spPr/>
        <p:txBody>
          <a:bodyPr/>
          <a:lstStyle/>
          <a:p>
            <a:fld id="{399C2E6F-3231-4DAF-9F67-F857DC28BDC1}" type="slidenum">
              <a:rPr lang="ja-JP" altLang="en-US" smtClean="0"/>
              <a:pPr/>
              <a:t>2</a:t>
            </a:fld>
            <a:endParaRPr lang="ja-JP" altLang="en-US"/>
          </a:p>
        </p:txBody>
      </p:sp>
    </p:spTree>
    <p:extLst>
      <p:ext uri="{BB962C8B-B14F-4D97-AF65-F5344CB8AC3E}">
        <p14:creationId xmlns:p14="http://schemas.microsoft.com/office/powerpoint/2010/main" val="45526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BACFE49-1E08-C789-B727-C6C597A4E3E8}"/>
              </a:ext>
            </a:extLst>
          </p:cNvPr>
          <p:cNvSpPr>
            <a:spLocks noGrp="1"/>
          </p:cNvSpPr>
          <p:nvPr>
            <p:ph type="title"/>
          </p:nvPr>
        </p:nvSpPr>
        <p:spPr/>
        <p:txBody>
          <a:bodyPr>
            <a:normAutofit/>
          </a:bodyPr>
          <a:lstStyle/>
          <a:p>
            <a:r>
              <a:rPr lang="ja-JP" altLang="en-US" dirty="0"/>
              <a:t>１．サービスの定義と概要</a:t>
            </a:r>
          </a:p>
        </p:txBody>
      </p:sp>
      <p:sp>
        <p:nvSpPr>
          <p:cNvPr id="6" name="コンテンツ プレースホルダー 5">
            <a:extLst>
              <a:ext uri="{FF2B5EF4-FFF2-40B4-BE49-F238E27FC236}">
                <a16:creationId xmlns:a16="http://schemas.microsoft.com/office/drawing/2014/main" id="{F0FA9CD5-1BC1-8BCE-B6DC-824E481BF175}"/>
              </a:ext>
            </a:extLst>
          </p:cNvPr>
          <p:cNvSpPr>
            <a:spLocks noGrp="1"/>
          </p:cNvSpPr>
          <p:nvPr>
            <p:ph idx="1"/>
          </p:nvPr>
        </p:nvSpPr>
        <p:spPr/>
        <p:txBody>
          <a:bodyPr>
            <a:normAutofit/>
          </a:bodyPr>
          <a:lstStyle/>
          <a:p>
            <a:r>
              <a:rPr lang="ja-JP" altLang="en-US" sz="1100" dirty="0"/>
              <a:t>概要</a:t>
            </a:r>
            <a:endParaRPr lang="en-US" altLang="ja-JP" sz="1100" dirty="0"/>
          </a:p>
          <a:p>
            <a:pPr lvl="1"/>
            <a:r>
              <a:rPr lang="ja-JP" altLang="en-US" sz="1000" dirty="0"/>
              <a:t>当プラットフォームは、企業がデジタルマーケティングキャンペーンを効果的に計画、実施、分析するためのオールインワンソリューションです。ユーザーフレンドリーなインターフェースと高度な機能を組み合わせ、マーケティング活動の最適化をサポートします。</a:t>
            </a:r>
            <a:endParaRPr lang="en-US" altLang="ja-JP" sz="1000" dirty="0"/>
          </a:p>
          <a:p>
            <a:r>
              <a:rPr lang="ja-JP" altLang="en-US" sz="1100" dirty="0"/>
              <a:t>目的</a:t>
            </a:r>
            <a:endParaRPr lang="en-US" altLang="ja-JP" sz="1100" dirty="0"/>
          </a:p>
          <a:p>
            <a:pPr lvl="1"/>
            <a:r>
              <a:rPr lang="ja-JP" altLang="en-US" sz="1000" dirty="0"/>
              <a:t>弊社のサービスの主な目的は、顧客のオンラインプレゼンスを向上させ、ターゲットオーディエンスに対して効果的でターゲットされたメッセージを提供することです。これにより、企業は販売の促進、ブランド認知の向上、</a:t>
            </a:r>
            <a:r>
              <a:rPr lang="en-US" altLang="ja-JP" sz="1000" dirty="0"/>
              <a:t>ROI</a:t>
            </a:r>
            <a:r>
              <a:rPr lang="ja-JP" altLang="en-US" sz="1000" dirty="0"/>
              <a:t>の最大化を図ることができます。</a:t>
            </a:r>
            <a:endParaRPr lang="en-US" altLang="ja-JP" sz="1000" dirty="0"/>
          </a:p>
          <a:p>
            <a:r>
              <a:rPr lang="ja-JP" altLang="en-US" sz="1200" dirty="0"/>
              <a:t>サービスの特徴：</a:t>
            </a:r>
            <a:endParaRPr lang="en-US" altLang="ja-JP" sz="1000" dirty="0"/>
          </a:p>
          <a:p>
            <a:pPr lvl="1"/>
            <a:r>
              <a:rPr lang="ja-JP" altLang="en-US" sz="1000" dirty="0"/>
              <a:t>ユーザーフレンドリーなダッシュボード</a:t>
            </a:r>
          </a:p>
          <a:p>
            <a:pPr lvl="1"/>
            <a:r>
              <a:rPr lang="ja-JP" altLang="en-US" sz="1000" dirty="0"/>
              <a:t>ターゲティングと分析のための高度なデータツール</a:t>
            </a:r>
          </a:p>
          <a:p>
            <a:pPr lvl="1"/>
            <a:r>
              <a:rPr lang="ja-JP" altLang="en-US" sz="1000" dirty="0"/>
              <a:t>カスタマイズ可能なキャンペーンテンプレート</a:t>
            </a:r>
          </a:p>
          <a:p>
            <a:pPr lvl="1"/>
            <a:r>
              <a:rPr lang="ja-JP" altLang="en-US" sz="1000" dirty="0"/>
              <a:t>リアルタイムでのデータ可視化</a:t>
            </a:r>
            <a:endParaRPr lang="en-US" altLang="ja-JP" sz="1000" dirty="0"/>
          </a:p>
          <a:p>
            <a:r>
              <a:rPr lang="ja-JP" altLang="en-US" sz="1200" dirty="0"/>
              <a:t>対象ユーザー</a:t>
            </a:r>
            <a:r>
              <a:rPr lang="en-US" altLang="ja-JP" sz="1200" dirty="0"/>
              <a:t>/</a:t>
            </a:r>
            <a:r>
              <a:rPr lang="ja-JP" altLang="en-US" sz="1200" dirty="0"/>
              <a:t>クライアント：</a:t>
            </a:r>
            <a:endParaRPr lang="en-US" altLang="ja-JP" sz="1200" dirty="0"/>
          </a:p>
          <a:p>
            <a:pPr lvl="1"/>
            <a:r>
              <a:rPr lang="ja-JP" altLang="en-US" sz="1000" dirty="0"/>
              <a:t>デジタルマーケティング担当者、広告代理店、中小企業向け</a:t>
            </a:r>
            <a:endParaRPr lang="en-US" altLang="ja-JP" sz="1000" dirty="0"/>
          </a:p>
          <a:p>
            <a:r>
              <a:rPr lang="ja-JP" altLang="en-US" sz="1200" dirty="0"/>
              <a:t>市場の課題への対応：</a:t>
            </a:r>
            <a:endParaRPr lang="en-US" altLang="ja-JP" sz="1200" dirty="0"/>
          </a:p>
          <a:p>
            <a:pPr lvl="1"/>
            <a:r>
              <a:rPr lang="ja-JP" altLang="en-US" sz="1000" dirty="0"/>
              <a:t>現在のデジタルマーケティングツールでは、複雑な機能が多く、使いこなすのが難しいという課題に対応。当プラットフォームは使いやすさを重視し、効果的なマーケティングを容易にすることで、市場のニーズに応えます。</a:t>
            </a:r>
          </a:p>
          <a:p>
            <a:r>
              <a:rPr lang="ja-JP" altLang="en-US" sz="1200" dirty="0"/>
              <a:t>競合分析：</a:t>
            </a:r>
            <a:endParaRPr lang="en-US" altLang="ja-JP" sz="1200" dirty="0"/>
          </a:p>
          <a:p>
            <a:pPr lvl="1"/>
            <a:r>
              <a:rPr lang="ja-JP" altLang="en-US" sz="1000" dirty="0"/>
              <a:t>他のデジタルマーケティングプラットフォームとの比較において、当サービスは</a:t>
            </a:r>
            <a:r>
              <a:rPr lang="en-US" altLang="ja-JP" sz="1000" dirty="0"/>
              <a:t>XX</a:t>
            </a:r>
            <a:r>
              <a:rPr lang="ja-JP" altLang="en-US" sz="1000" dirty="0"/>
              <a:t>機能において優れており、価格帯も競合他社より競争力があると考えています。</a:t>
            </a:r>
          </a:p>
          <a:p>
            <a:r>
              <a:rPr lang="ja-JP" altLang="en-US" sz="1200" dirty="0"/>
              <a:t>料金体系：</a:t>
            </a:r>
            <a:endParaRPr lang="en-US" altLang="ja-JP" sz="1200" dirty="0"/>
          </a:p>
          <a:p>
            <a:pPr lvl="1"/>
            <a:r>
              <a:rPr lang="ja-JP" altLang="en-US" sz="1000" dirty="0"/>
              <a:t>ベーシックプラン、プロフェッショナルプラン、エンタープライズプランなどのプランを用意し、企業のニーズに応じた柔軟な料金体系を提供します。</a:t>
            </a:r>
          </a:p>
          <a:p>
            <a:r>
              <a:rPr lang="ja-JP" altLang="en-US" sz="1200" dirty="0"/>
              <a:t>実績や成功事例：</a:t>
            </a:r>
            <a:endParaRPr lang="en-US" altLang="ja-JP" sz="1200" dirty="0"/>
          </a:p>
          <a:p>
            <a:pPr lvl="1"/>
            <a:r>
              <a:rPr lang="ja-JP" altLang="en-US" sz="1000" dirty="0"/>
              <a:t>過去の顧客における成功事例や導入企業の数、成果指標などを示し、サービスの信頼性や効果を裏付けます。</a:t>
            </a:r>
          </a:p>
          <a:p>
            <a:r>
              <a:rPr lang="ja-JP" altLang="en-US" sz="1200" dirty="0"/>
              <a:t>今後の展望：</a:t>
            </a:r>
            <a:endParaRPr lang="en-US" altLang="ja-JP" sz="1200" dirty="0"/>
          </a:p>
          <a:p>
            <a:pPr lvl="1"/>
            <a:r>
              <a:rPr lang="ja-JP" altLang="en-US" sz="1000" dirty="0"/>
              <a:t>将来的なアップデートや新機能の追加、市場シェアの拡大など、サービスの今後の展望について述べます。</a:t>
            </a:r>
          </a:p>
        </p:txBody>
      </p:sp>
      <p:sp>
        <p:nvSpPr>
          <p:cNvPr id="4" name="スライド番号プレースホルダー 3">
            <a:extLst>
              <a:ext uri="{FF2B5EF4-FFF2-40B4-BE49-F238E27FC236}">
                <a16:creationId xmlns:a16="http://schemas.microsoft.com/office/drawing/2014/main" id="{9743FB46-7374-31E5-9941-AC572A3AE780}"/>
              </a:ext>
            </a:extLst>
          </p:cNvPr>
          <p:cNvSpPr>
            <a:spLocks noGrp="1"/>
          </p:cNvSpPr>
          <p:nvPr>
            <p:ph type="sldNum" sz="quarter" idx="12"/>
          </p:nvPr>
        </p:nvSpPr>
        <p:spPr/>
        <p:txBody>
          <a:bodyPr/>
          <a:lstStyle/>
          <a:p>
            <a:fld id="{399C2E6F-3231-4DAF-9F67-F857DC28BDC1}" type="slidenum">
              <a:rPr lang="ja-JP" altLang="en-US" smtClean="0"/>
              <a:pPr/>
              <a:t>3</a:t>
            </a:fld>
            <a:endParaRPr lang="ja-JP" altLang="en-US"/>
          </a:p>
        </p:txBody>
      </p:sp>
    </p:spTree>
    <p:extLst>
      <p:ext uri="{BB962C8B-B14F-4D97-AF65-F5344CB8AC3E}">
        <p14:creationId xmlns:p14="http://schemas.microsoft.com/office/powerpoint/2010/main" val="569239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BACFE49-1E08-C789-B727-C6C597A4E3E8}"/>
              </a:ext>
            </a:extLst>
          </p:cNvPr>
          <p:cNvSpPr>
            <a:spLocks noGrp="1"/>
          </p:cNvSpPr>
          <p:nvPr>
            <p:ph type="title"/>
          </p:nvPr>
        </p:nvSpPr>
        <p:spPr/>
        <p:txBody>
          <a:bodyPr>
            <a:normAutofit/>
          </a:bodyPr>
          <a:lstStyle/>
          <a:p>
            <a:r>
              <a:rPr lang="ja-JP" altLang="en-US" dirty="0"/>
              <a:t>２．予算の見通し</a:t>
            </a:r>
            <a:endParaRPr lang="en-US" altLang="ja-JP" dirty="0"/>
          </a:p>
        </p:txBody>
      </p:sp>
      <p:sp>
        <p:nvSpPr>
          <p:cNvPr id="6" name="コンテンツ プレースホルダー 5">
            <a:extLst>
              <a:ext uri="{FF2B5EF4-FFF2-40B4-BE49-F238E27FC236}">
                <a16:creationId xmlns:a16="http://schemas.microsoft.com/office/drawing/2014/main" id="{F0FA9CD5-1BC1-8BCE-B6DC-824E481BF175}"/>
              </a:ext>
            </a:extLst>
          </p:cNvPr>
          <p:cNvSpPr>
            <a:spLocks noGrp="1"/>
          </p:cNvSpPr>
          <p:nvPr>
            <p:ph idx="1"/>
          </p:nvPr>
        </p:nvSpPr>
        <p:spPr/>
        <p:txBody>
          <a:bodyPr>
            <a:normAutofit/>
          </a:bodyPr>
          <a:lstStyle/>
          <a:p>
            <a:r>
              <a:rPr lang="ja-JP" altLang="en-US" sz="1100" dirty="0"/>
              <a:t>開発</a:t>
            </a:r>
            <a:r>
              <a:rPr lang="en-US" altLang="ja-JP" sz="1100" dirty="0"/>
              <a:t>/</a:t>
            </a:r>
            <a:r>
              <a:rPr lang="ja-JP" altLang="en-US" sz="1100" dirty="0"/>
              <a:t>製品開発コスト：</a:t>
            </a:r>
          </a:p>
          <a:p>
            <a:pPr lvl="1"/>
            <a:r>
              <a:rPr lang="ja-JP" altLang="en-US" sz="1050" dirty="0"/>
              <a:t>例</a:t>
            </a:r>
            <a:r>
              <a:rPr lang="en-US" altLang="ja-JP" sz="1050" dirty="0"/>
              <a:t>: </a:t>
            </a:r>
            <a:r>
              <a:rPr lang="ja-JP" altLang="en-US" sz="1050" dirty="0"/>
              <a:t>プロトタイプの開発、製品設計、テストに関連する費用　</a:t>
            </a:r>
            <a:r>
              <a:rPr lang="en-US" altLang="ja-JP" sz="1050" dirty="0"/>
              <a:t>		</a:t>
            </a:r>
            <a:r>
              <a:rPr lang="ja-JP" altLang="en-US" sz="1050" dirty="0"/>
              <a:t>予算</a:t>
            </a:r>
            <a:r>
              <a:rPr lang="en-US" altLang="ja-JP" sz="1050" dirty="0"/>
              <a:t>: XXX,XXX </a:t>
            </a:r>
            <a:r>
              <a:rPr lang="ja-JP" altLang="en-US" sz="1050" dirty="0"/>
              <a:t>円</a:t>
            </a:r>
          </a:p>
          <a:p>
            <a:r>
              <a:rPr lang="ja-JP" altLang="en-US" sz="1100" dirty="0"/>
              <a:t>マーケティングコスト：</a:t>
            </a:r>
          </a:p>
          <a:p>
            <a:pPr lvl="1"/>
            <a:r>
              <a:rPr lang="ja-JP" altLang="en-US" sz="1050" dirty="0"/>
              <a:t>例</a:t>
            </a:r>
            <a:r>
              <a:rPr lang="en-US" altLang="ja-JP" sz="1050" dirty="0"/>
              <a:t>: </a:t>
            </a:r>
            <a:r>
              <a:rPr lang="ja-JP" altLang="en-US" sz="1050" dirty="0"/>
              <a:t>広告、プロモーション、イベント参加にかかる費用　</a:t>
            </a:r>
            <a:r>
              <a:rPr lang="en-US" altLang="ja-JP" sz="1050" dirty="0"/>
              <a:t>		</a:t>
            </a:r>
            <a:r>
              <a:rPr lang="ja-JP" altLang="en-US" sz="1050" dirty="0"/>
              <a:t>予算</a:t>
            </a:r>
            <a:r>
              <a:rPr lang="en-US" altLang="ja-JP" sz="1050" dirty="0"/>
              <a:t>: XXX,XXX </a:t>
            </a:r>
            <a:r>
              <a:rPr lang="ja-JP" altLang="en-US" sz="1050" dirty="0"/>
              <a:t>円</a:t>
            </a:r>
            <a:endParaRPr lang="en-US" altLang="ja-JP" sz="1050" dirty="0"/>
          </a:p>
          <a:p>
            <a:r>
              <a:rPr lang="ja-JP" altLang="en-US" sz="1100" dirty="0"/>
              <a:t>人件費：</a:t>
            </a:r>
          </a:p>
          <a:p>
            <a:pPr lvl="1"/>
            <a:r>
              <a:rPr lang="ja-JP" altLang="en-US" sz="1050" dirty="0"/>
              <a:t>例</a:t>
            </a:r>
            <a:r>
              <a:rPr lang="en-US" altLang="ja-JP" sz="1050" dirty="0"/>
              <a:t>: </a:t>
            </a:r>
            <a:r>
              <a:rPr lang="ja-JP" altLang="en-US" sz="1050" dirty="0"/>
              <a:t>プロジェクトチームの給与、フリーランサーへの支払い　</a:t>
            </a:r>
            <a:r>
              <a:rPr lang="en-US" altLang="ja-JP" sz="1050" dirty="0"/>
              <a:t>		</a:t>
            </a:r>
            <a:r>
              <a:rPr lang="ja-JP" altLang="en-US" sz="1050" dirty="0"/>
              <a:t>予算</a:t>
            </a:r>
            <a:r>
              <a:rPr lang="en-US" altLang="ja-JP" sz="1050" dirty="0"/>
              <a:t>: XXX,XXX </a:t>
            </a:r>
            <a:r>
              <a:rPr lang="ja-JP" altLang="en-US" sz="1050" dirty="0"/>
              <a:t>円</a:t>
            </a:r>
          </a:p>
          <a:p>
            <a:r>
              <a:rPr lang="ja-JP" altLang="en-US" sz="1100" dirty="0"/>
              <a:t>設備</a:t>
            </a:r>
            <a:r>
              <a:rPr lang="en-US" altLang="ja-JP" sz="1100" dirty="0"/>
              <a:t>/</a:t>
            </a:r>
            <a:r>
              <a:rPr lang="ja-JP" altLang="en-US" sz="1100" dirty="0"/>
              <a:t>機器の購入またはリース：</a:t>
            </a:r>
            <a:endParaRPr lang="en-US" altLang="ja-JP" sz="1100" dirty="0"/>
          </a:p>
          <a:p>
            <a:pPr lvl="1"/>
            <a:r>
              <a:rPr lang="ja-JP" altLang="en-US" sz="1050" dirty="0"/>
              <a:t>例</a:t>
            </a:r>
            <a:r>
              <a:rPr lang="en-US" altLang="ja-JP" sz="1050" dirty="0"/>
              <a:t>: </a:t>
            </a:r>
            <a:r>
              <a:rPr lang="ja-JP" altLang="en-US" sz="1050" dirty="0"/>
              <a:t>オフィス用具、コンピューター、特殊な機器の購入費用　</a:t>
            </a:r>
            <a:r>
              <a:rPr lang="en-US" altLang="ja-JP" sz="1050" dirty="0"/>
              <a:t>		</a:t>
            </a:r>
            <a:r>
              <a:rPr lang="ja-JP" altLang="en-US" sz="1050" dirty="0"/>
              <a:t>予算</a:t>
            </a:r>
            <a:r>
              <a:rPr lang="en-US" altLang="ja-JP" sz="1050" dirty="0"/>
              <a:t>: XXX,XXX </a:t>
            </a:r>
            <a:r>
              <a:rPr lang="ja-JP" altLang="en-US" sz="1050" dirty="0"/>
              <a:t>円</a:t>
            </a:r>
          </a:p>
          <a:p>
            <a:r>
              <a:rPr lang="ja-JP" altLang="en-US" sz="1100" dirty="0"/>
              <a:t>研修</a:t>
            </a:r>
            <a:r>
              <a:rPr lang="en-US" altLang="ja-JP" sz="1100" dirty="0"/>
              <a:t>/</a:t>
            </a:r>
            <a:r>
              <a:rPr lang="ja-JP" altLang="en-US" sz="1100" dirty="0"/>
              <a:t>教育費用：</a:t>
            </a:r>
            <a:endParaRPr lang="en-US" altLang="ja-JP" sz="1100" dirty="0"/>
          </a:p>
          <a:p>
            <a:pPr lvl="1"/>
            <a:r>
              <a:rPr lang="ja-JP" altLang="en-US" sz="1050" dirty="0"/>
              <a:t>例</a:t>
            </a:r>
            <a:r>
              <a:rPr lang="en-US" altLang="ja-JP" sz="1050" dirty="0"/>
              <a:t>: </a:t>
            </a:r>
            <a:r>
              <a:rPr lang="ja-JP" altLang="en-US" sz="1050" dirty="0"/>
              <a:t>チームメンバーのスキル向上のためのトレーニング、セミナー　</a:t>
            </a:r>
            <a:r>
              <a:rPr lang="en-US" altLang="ja-JP" sz="1050" dirty="0"/>
              <a:t>	</a:t>
            </a:r>
            <a:r>
              <a:rPr lang="ja-JP" altLang="en-US" sz="1050" dirty="0"/>
              <a:t>予算</a:t>
            </a:r>
            <a:r>
              <a:rPr lang="en-US" altLang="ja-JP" sz="1050" dirty="0"/>
              <a:t>: XXX,XXX </a:t>
            </a:r>
            <a:r>
              <a:rPr lang="ja-JP" altLang="en-US" sz="1050" dirty="0"/>
              <a:t>円</a:t>
            </a:r>
          </a:p>
          <a:p>
            <a:r>
              <a:rPr lang="ja-JP" altLang="en-US" sz="1100" dirty="0"/>
              <a:t>運営コスト：</a:t>
            </a:r>
          </a:p>
          <a:p>
            <a:pPr lvl="1"/>
            <a:r>
              <a:rPr lang="ja-JP" altLang="en-US" sz="1050" dirty="0"/>
              <a:t>例</a:t>
            </a:r>
            <a:r>
              <a:rPr lang="en-US" altLang="ja-JP" sz="1050" dirty="0"/>
              <a:t>: </a:t>
            </a:r>
            <a:r>
              <a:rPr lang="ja-JP" altLang="en-US" sz="1050" dirty="0"/>
              <a:t>オフィスの家賃、公共料金、通信費用　</a:t>
            </a:r>
            <a:r>
              <a:rPr lang="en-US" altLang="ja-JP" sz="1050" dirty="0"/>
              <a:t>			</a:t>
            </a:r>
            <a:r>
              <a:rPr lang="ja-JP" altLang="en-US" sz="1050" dirty="0"/>
              <a:t>予算</a:t>
            </a:r>
            <a:r>
              <a:rPr lang="en-US" altLang="ja-JP" sz="1050" dirty="0"/>
              <a:t>: XXX,XXX </a:t>
            </a:r>
            <a:r>
              <a:rPr lang="ja-JP" altLang="en-US" sz="1050" dirty="0"/>
              <a:t>円</a:t>
            </a:r>
          </a:p>
          <a:p>
            <a:r>
              <a:rPr lang="ja-JP" altLang="en-US" sz="1100" dirty="0"/>
              <a:t>予備費：</a:t>
            </a:r>
            <a:endParaRPr lang="en-US" altLang="ja-JP" sz="1100" dirty="0"/>
          </a:p>
          <a:p>
            <a:pPr lvl="1"/>
            <a:r>
              <a:rPr lang="ja-JP" altLang="en-US" sz="1050" dirty="0"/>
              <a:t>例</a:t>
            </a:r>
            <a:r>
              <a:rPr lang="en-US" altLang="ja-JP" sz="1050" dirty="0"/>
              <a:t>: </a:t>
            </a:r>
            <a:r>
              <a:rPr lang="ja-JP" altLang="en-US" sz="1050" dirty="0"/>
              <a:t>予期せぬ出費や変更に備えるための予備費　</a:t>
            </a:r>
            <a:r>
              <a:rPr lang="en-US" altLang="ja-JP" sz="1050" dirty="0"/>
              <a:t>			</a:t>
            </a:r>
            <a:r>
              <a:rPr lang="ja-JP" altLang="en-US" sz="1050" dirty="0"/>
              <a:t>予算</a:t>
            </a:r>
            <a:r>
              <a:rPr lang="en-US" altLang="ja-JP" sz="1050" dirty="0"/>
              <a:t>: XXX,XXX </a:t>
            </a:r>
            <a:r>
              <a:rPr lang="ja-JP" altLang="en-US" sz="1050" dirty="0"/>
              <a:t>円</a:t>
            </a:r>
          </a:p>
          <a:p>
            <a:r>
              <a:rPr lang="ja-JP" altLang="en-US" sz="1100" dirty="0"/>
              <a:t>マージン</a:t>
            </a:r>
            <a:r>
              <a:rPr lang="en-US" altLang="ja-JP" sz="1100" dirty="0"/>
              <a:t>/</a:t>
            </a:r>
            <a:r>
              <a:rPr lang="ja-JP" altLang="en-US" sz="1100" dirty="0"/>
              <a:t>利益：</a:t>
            </a:r>
            <a:endParaRPr lang="en-US" altLang="ja-JP" sz="1100" dirty="0"/>
          </a:p>
          <a:p>
            <a:pPr lvl="1"/>
            <a:r>
              <a:rPr lang="ja-JP" altLang="en-US" sz="1050" dirty="0"/>
              <a:t>例</a:t>
            </a:r>
            <a:r>
              <a:rPr lang="en-US" altLang="ja-JP" sz="1050" dirty="0"/>
              <a:t>: </a:t>
            </a:r>
            <a:r>
              <a:rPr lang="ja-JP" altLang="en-US" sz="1050" dirty="0"/>
              <a:t>予算全体に対する一定の利益を確保するためのマージン　</a:t>
            </a:r>
            <a:r>
              <a:rPr lang="en-US" altLang="ja-JP" sz="1050" dirty="0"/>
              <a:t>		</a:t>
            </a:r>
            <a:r>
              <a:rPr lang="ja-JP" altLang="en-US" sz="1050" dirty="0"/>
              <a:t>予算</a:t>
            </a:r>
            <a:r>
              <a:rPr lang="en-US" altLang="ja-JP" sz="1050" dirty="0"/>
              <a:t>: XXX,XXX </a:t>
            </a:r>
            <a:r>
              <a:rPr lang="ja-JP" altLang="en-US" sz="1050" dirty="0"/>
              <a:t>円</a:t>
            </a:r>
            <a:endParaRPr lang="en-US" altLang="ja-JP" sz="1050" dirty="0"/>
          </a:p>
          <a:p>
            <a:r>
              <a:rPr lang="ja-JP" altLang="en-US" sz="1100" dirty="0"/>
              <a:t>総予算：</a:t>
            </a:r>
          </a:p>
          <a:p>
            <a:pPr lvl="1"/>
            <a:r>
              <a:rPr lang="ja-JP" altLang="en-US" sz="1050" dirty="0"/>
              <a:t>各項目の合計</a:t>
            </a:r>
            <a:r>
              <a:rPr lang="en-US" altLang="ja-JP" sz="1050" dirty="0"/>
              <a:t>					</a:t>
            </a:r>
            <a:r>
              <a:rPr lang="ja-JP" altLang="en-US" sz="1050" dirty="0"/>
              <a:t>予算</a:t>
            </a:r>
            <a:r>
              <a:rPr lang="en-US" altLang="ja-JP" sz="1050" dirty="0"/>
              <a:t>: XXX,XXX </a:t>
            </a:r>
            <a:r>
              <a:rPr lang="ja-JP" altLang="en-US" sz="1050" dirty="0"/>
              <a:t>円</a:t>
            </a:r>
            <a:endParaRPr lang="en-US" altLang="ja-JP" sz="1050" dirty="0"/>
          </a:p>
          <a:p>
            <a:r>
              <a:rPr lang="ja-JP" altLang="en-US" sz="1100" dirty="0"/>
              <a:t>資金調達計画：</a:t>
            </a:r>
          </a:p>
          <a:p>
            <a:pPr lvl="1"/>
            <a:r>
              <a:rPr lang="ja-JP" altLang="en-US" sz="1050" dirty="0"/>
              <a:t>例</a:t>
            </a:r>
            <a:r>
              <a:rPr lang="en-US" altLang="ja-JP" sz="1050" dirty="0"/>
              <a:t>: </a:t>
            </a:r>
            <a:r>
              <a:rPr lang="ja-JP" altLang="en-US" sz="1050" dirty="0"/>
              <a:t>銀行融資、投資家からの資金調達、補助金などの資金調達計画</a:t>
            </a:r>
          </a:p>
        </p:txBody>
      </p:sp>
      <p:sp>
        <p:nvSpPr>
          <p:cNvPr id="4" name="スライド番号プレースホルダー 3">
            <a:extLst>
              <a:ext uri="{FF2B5EF4-FFF2-40B4-BE49-F238E27FC236}">
                <a16:creationId xmlns:a16="http://schemas.microsoft.com/office/drawing/2014/main" id="{9743FB46-7374-31E5-9941-AC572A3AE780}"/>
              </a:ext>
            </a:extLst>
          </p:cNvPr>
          <p:cNvSpPr>
            <a:spLocks noGrp="1"/>
          </p:cNvSpPr>
          <p:nvPr>
            <p:ph type="sldNum" sz="quarter" idx="12"/>
          </p:nvPr>
        </p:nvSpPr>
        <p:spPr/>
        <p:txBody>
          <a:bodyPr/>
          <a:lstStyle/>
          <a:p>
            <a:fld id="{399C2E6F-3231-4DAF-9F67-F857DC28BDC1}" type="slidenum">
              <a:rPr lang="ja-JP" altLang="en-US" smtClean="0"/>
              <a:pPr/>
              <a:t>4</a:t>
            </a:fld>
            <a:endParaRPr lang="ja-JP" altLang="en-US"/>
          </a:p>
        </p:txBody>
      </p:sp>
    </p:spTree>
    <p:extLst>
      <p:ext uri="{BB962C8B-B14F-4D97-AF65-F5344CB8AC3E}">
        <p14:creationId xmlns:p14="http://schemas.microsoft.com/office/powerpoint/2010/main" val="2043864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BACFE49-1E08-C789-B727-C6C597A4E3E8}"/>
              </a:ext>
            </a:extLst>
          </p:cNvPr>
          <p:cNvSpPr>
            <a:spLocks noGrp="1"/>
          </p:cNvSpPr>
          <p:nvPr>
            <p:ph type="title"/>
          </p:nvPr>
        </p:nvSpPr>
        <p:spPr/>
        <p:txBody>
          <a:bodyPr>
            <a:normAutofit/>
          </a:bodyPr>
          <a:lstStyle/>
          <a:p>
            <a:r>
              <a:rPr lang="ja-JP" altLang="en-US" dirty="0"/>
              <a:t>３．スケジュール</a:t>
            </a:r>
            <a:endParaRPr lang="en-US" altLang="ja-JP" dirty="0"/>
          </a:p>
        </p:txBody>
      </p:sp>
      <p:sp>
        <p:nvSpPr>
          <p:cNvPr id="6" name="コンテンツ プレースホルダー 5">
            <a:extLst>
              <a:ext uri="{FF2B5EF4-FFF2-40B4-BE49-F238E27FC236}">
                <a16:creationId xmlns:a16="http://schemas.microsoft.com/office/drawing/2014/main" id="{F0FA9CD5-1BC1-8BCE-B6DC-824E481BF175}"/>
              </a:ext>
            </a:extLst>
          </p:cNvPr>
          <p:cNvSpPr>
            <a:spLocks noGrp="1"/>
          </p:cNvSpPr>
          <p:nvPr>
            <p:ph idx="1"/>
          </p:nvPr>
        </p:nvSpPr>
        <p:spPr/>
        <p:txBody>
          <a:bodyPr>
            <a:normAutofit/>
          </a:bodyPr>
          <a:lstStyle/>
          <a:p>
            <a:r>
              <a:rPr lang="ja-JP" altLang="en-US" sz="1100" dirty="0"/>
              <a:t>スケジュール概要</a:t>
            </a:r>
            <a:r>
              <a:rPr lang="en-US" altLang="ja-JP" sz="1100" dirty="0"/>
              <a:t>:</a:t>
            </a:r>
          </a:p>
          <a:p>
            <a:pPr lvl="1"/>
            <a:r>
              <a:rPr lang="ja-JP" altLang="en-US" sz="900" dirty="0"/>
              <a:t>プロジェクトの全体的なスケジュールを要約します。開始日と終了日、主要なマイルストーンなどが含まれます。</a:t>
            </a:r>
          </a:p>
          <a:p>
            <a:r>
              <a:rPr lang="ja-JP" altLang="en-US" sz="1100" dirty="0"/>
              <a:t>フェーズまたはタスク別スケジュール</a:t>
            </a:r>
            <a:r>
              <a:rPr lang="en-US" altLang="ja-JP" sz="1100" dirty="0"/>
              <a:t>:</a:t>
            </a:r>
          </a:p>
          <a:p>
            <a:pPr lvl="1"/>
            <a:r>
              <a:rPr lang="ja-JP" altLang="en-US" sz="900" dirty="0"/>
              <a:t>プロジェクトを実現するために必要な主要なフェーズやタスクを示し、それらのスケジュールを詳細に記載します。これには開発、製造、テスト、マーケティングなどが含まれます。</a:t>
            </a:r>
          </a:p>
          <a:p>
            <a:r>
              <a:rPr lang="ja-JP" altLang="en-US" sz="1100" dirty="0"/>
              <a:t>依存関係</a:t>
            </a:r>
            <a:r>
              <a:rPr lang="en-US" altLang="ja-JP" sz="1100" dirty="0"/>
              <a:t>:</a:t>
            </a:r>
          </a:p>
          <a:p>
            <a:pPr lvl="1"/>
            <a:r>
              <a:rPr lang="ja-JP" altLang="en-US" sz="900" dirty="0"/>
              <a:t>タスクやフェーズの依存関係を示します。どの活動が他の活動に依存しているかを明確にし、リソースの適切な配置と進捗の管理を助けます。</a:t>
            </a:r>
          </a:p>
          <a:p>
            <a:r>
              <a:rPr lang="ja-JP" altLang="en-US" sz="1100" dirty="0"/>
              <a:t>マイルストーン</a:t>
            </a:r>
            <a:r>
              <a:rPr lang="en-US" altLang="ja-JP" sz="1100" dirty="0"/>
              <a:t>:</a:t>
            </a:r>
          </a:p>
          <a:p>
            <a:pPr lvl="1"/>
            <a:r>
              <a:rPr lang="ja-JP" altLang="en-US" sz="900" dirty="0"/>
              <a:t>重要なプロジェクトのマイルストーンを設定し、達成日を示します。これにより、プロジェクトの進捗を定量的に評価できます。</a:t>
            </a:r>
          </a:p>
          <a:p>
            <a:r>
              <a:rPr lang="ja-JP" altLang="en-US" sz="1100" dirty="0"/>
              <a:t>リソース計画</a:t>
            </a:r>
            <a:r>
              <a:rPr lang="en-US" altLang="ja-JP" sz="1100" dirty="0"/>
              <a:t>:</a:t>
            </a:r>
          </a:p>
          <a:p>
            <a:pPr lvl="1"/>
            <a:r>
              <a:rPr lang="ja-JP" altLang="en-US" sz="900" dirty="0"/>
              <a:t>人員、資材、設備などのリソースの計画をスケジュールに組み込みます。リソースの適切な配置はプロジェクトの成功に重要です。</a:t>
            </a:r>
          </a:p>
          <a:p>
            <a:r>
              <a:rPr lang="ja-JP" altLang="en-US" sz="1100" dirty="0"/>
              <a:t>リスク管理スケジュール</a:t>
            </a:r>
            <a:r>
              <a:rPr lang="en-US" altLang="ja-JP" sz="1100" dirty="0"/>
              <a:t>:</a:t>
            </a:r>
          </a:p>
          <a:p>
            <a:pPr lvl="1"/>
            <a:r>
              <a:rPr lang="ja-JP" altLang="en-US" sz="900" dirty="0"/>
              <a:t>プロジェクトリスクの特定、評価、および対処のスケジュールを示します。リスクが発生した場合の対応策も含めます。</a:t>
            </a:r>
          </a:p>
          <a:p>
            <a:r>
              <a:rPr lang="ja-JP" altLang="en-US" sz="1100" dirty="0"/>
              <a:t>品質管理スケジュール</a:t>
            </a:r>
            <a:r>
              <a:rPr lang="en-US" altLang="ja-JP" sz="1100" dirty="0"/>
              <a:t>:</a:t>
            </a:r>
          </a:p>
          <a:p>
            <a:pPr lvl="1"/>
            <a:r>
              <a:rPr lang="ja-JP" altLang="en-US" sz="900" dirty="0"/>
              <a:t>プロジェクトの成果物やプロセスの品質管理に関するスケジュールを記載します。品質検査やテストの計画を含みます。</a:t>
            </a:r>
          </a:p>
          <a:p>
            <a:r>
              <a:rPr lang="ja-JP" altLang="en-US" sz="1100" dirty="0"/>
              <a:t>コミュニケーションプラン</a:t>
            </a:r>
            <a:r>
              <a:rPr lang="en-US" altLang="ja-JP" sz="1100" dirty="0"/>
              <a:t>:</a:t>
            </a:r>
          </a:p>
          <a:p>
            <a:pPr lvl="1"/>
            <a:r>
              <a:rPr lang="ja-JP" altLang="en-US" sz="900" dirty="0"/>
              <a:t>チームやステークホルダーとのコミュニケーションのスケジュールを示します。ミーティングや進捗報告の頻度などが含まれます。</a:t>
            </a:r>
          </a:p>
        </p:txBody>
      </p:sp>
      <p:sp>
        <p:nvSpPr>
          <p:cNvPr id="4" name="スライド番号プレースホルダー 3">
            <a:extLst>
              <a:ext uri="{FF2B5EF4-FFF2-40B4-BE49-F238E27FC236}">
                <a16:creationId xmlns:a16="http://schemas.microsoft.com/office/drawing/2014/main" id="{9743FB46-7374-31E5-9941-AC572A3AE780}"/>
              </a:ext>
            </a:extLst>
          </p:cNvPr>
          <p:cNvSpPr>
            <a:spLocks noGrp="1"/>
          </p:cNvSpPr>
          <p:nvPr>
            <p:ph type="sldNum" sz="quarter" idx="12"/>
          </p:nvPr>
        </p:nvSpPr>
        <p:spPr/>
        <p:txBody>
          <a:bodyPr/>
          <a:lstStyle/>
          <a:p>
            <a:fld id="{399C2E6F-3231-4DAF-9F67-F857DC28BDC1}" type="slidenum">
              <a:rPr lang="ja-JP" altLang="en-US" smtClean="0"/>
              <a:pPr/>
              <a:t>5</a:t>
            </a:fld>
            <a:endParaRPr lang="ja-JP" altLang="en-US"/>
          </a:p>
        </p:txBody>
      </p:sp>
    </p:spTree>
    <p:extLst>
      <p:ext uri="{BB962C8B-B14F-4D97-AF65-F5344CB8AC3E}">
        <p14:creationId xmlns:p14="http://schemas.microsoft.com/office/powerpoint/2010/main" val="2174344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BACFE49-1E08-C789-B727-C6C597A4E3E8}"/>
              </a:ext>
            </a:extLst>
          </p:cNvPr>
          <p:cNvSpPr>
            <a:spLocks noGrp="1"/>
          </p:cNvSpPr>
          <p:nvPr>
            <p:ph type="title"/>
          </p:nvPr>
        </p:nvSpPr>
        <p:spPr/>
        <p:txBody>
          <a:bodyPr>
            <a:normAutofit/>
          </a:bodyPr>
          <a:lstStyle/>
          <a:p>
            <a:r>
              <a:rPr lang="ja-JP" altLang="en-US" dirty="0"/>
              <a:t>４．販売価格</a:t>
            </a:r>
            <a:endParaRPr lang="en-US" altLang="ja-JP" dirty="0"/>
          </a:p>
        </p:txBody>
      </p:sp>
      <p:sp>
        <p:nvSpPr>
          <p:cNvPr id="6" name="コンテンツ プレースホルダー 5">
            <a:extLst>
              <a:ext uri="{FF2B5EF4-FFF2-40B4-BE49-F238E27FC236}">
                <a16:creationId xmlns:a16="http://schemas.microsoft.com/office/drawing/2014/main" id="{F0FA9CD5-1BC1-8BCE-B6DC-824E481BF175}"/>
              </a:ext>
            </a:extLst>
          </p:cNvPr>
          <p:cNvSpPr>
            <a:spLocks noGrp="1"/>
          </p:cNvSpPr>
          <p:nvPr>
            <p:ph idx="1"/>
          </p:nvPr>
        </p:nvSpPr>
        <p:spPr/>
        <p:txBody>
          <a:bodyPr>
            <a:normAutofit/>
          </a:bodyPr>
          <a:lstStyle/>
          <a:p>
            <a:r>
              <a:rPr lang="ja-JP" altLang="en-US" sz="1200" dirty="0"/>
              <a:t>製品の開発コスト：</a:t>
            </a:r>
            <a:endParaRPr lang="en-US" altLang="ja-JP" sz="1200" dirty="0"/>
          </a:p>
          <a:p>
            <a:pPr lvl="1"/>
            <a:r>
              <a:rPr lang="ja-JP" altLang="en-US" sz="1000" dirty="0"/>
              <a:t>開発にかかるコストを正確に評価します。これには研究、設計、製造、テストなどが含まれます。</a:t>
            </a:r>
          </a:p>
          <a:p>
            <a:r>
              <a:rPr lang="ja-JP" altLang="en-US" sz="1200" dirty="0"/>
              <a:t>運営コスト：</a:t>
            </a:r>
          </a:p>
          <a:p>
            <a:pPr lvl="1"/>
            <a:r>
              <a:rPr lang="ja-JP" altLang="en-US" sz="1000" dirty="0"/>
              <a:t>製品を市場に投入し続けるために必要な運営コストを考慮します。これには製造、販売、マーケティング、サポートなどが含まれます。</a:t>
            </a:r>
          </a:p>
          <a:p>
            <a:r>
              <a:rPr lang="ja-JP" altLang="en-US" sz="1200" dirty="0"/>
              <a:t>市場調査と競合分析：</a:t>
            </a:r>
            <a:endParaRPr lang="en-US" altLang="ja-JP" sz="1200" dirty="0"/>
          </a:p>
          <a:p>
            <a:pPr lvl="1"/>
            <a:r>
              <a:rPr lang="ja-JP" altLang="en-US" sz="1000" dirty="0"/>
              <a:t>類似の製品やサービスが市場にどれだけ存在し、それらの価格帯はどのようなものかを調査します。競合相手の価格を基に、差別化や付加価値を考慮して自社の価格を設定します。</a:t>
            </a:r>
          </a:p>
          <a:p>
            <a:r>
              <a:rPr lang="ja-JP" altLang="en-US" sz="1200" dirty="0"/>
              <a:t>顧客の価値認識：</a:t>
            </a:r>
            <a:endParaRPr lang="en-US" altLang="ja-JP" sz="1200" dirty="0"/>
          </a:p>
          <a:p>
            <a:pPr lvl="1"/>
            <a:r>
              <a:rPr lang="ja-JP" altLang="en-US" sz="1000" dirty="0"/>
              <a:t>顧客が提供される価値をどれだけ重要視するかを理解します。製品やサービスが顧客に提供する独自の価値がある場合、それに見合った価格設定が重要です。</a:t>
            </a:r>
          </a:p>
          <a:p>
            <a:r>
              <a:rPr lang="ja-JP" altLang="en-US" sz="1200" dirty="0"/>
              <a:t>目標利益：</a:t>
            </a:r>
            <a:endParaRPr lang="en-US" altLang="ja-JP" sz="1200" dirty="0"/>
          </a:p>
          <a:p>
            <a:pPr lvl="1"/>
            <a:r>
              <a:rPr lang="ja-JP" altLang="en-US" sz="1000" dirty="0"/>
              <a:t>企業の目標利益率を考慮して、販売価格を設定します。これには企業の成長戦略や市場での立ち位置に基づいて目標とする利益率が含まれます。</a:t>
            </a:r>
          </a:p>
          <a:p>
            <a:r>
              <a:rPr lang="ja-JP" altLang="en-US" sz="1200" dirty="0"/>
              <a:t>市場セグメンテーション：</a:t>
            </a:r>
            <a:endParaRPr lang="en-US" altLang="ja-JP" sz="1200" dirty="0"/>
          </a:p>
          <a:p>
            <a:pPr lvl="1"/>
            <a:r>
              <a:rPr lang="ja-JP" altLang="en-US" sz="1000" dirty="0"/>
              <a:t>ターゲット市場や顧客セグメントによって価格を変動させることができる場合、それを考慮して価格設定を行います。</a:t>
            </a:r>
          </a:p>
          <a:p>
            <a:r>
              <a:rPr lang="ja-JP" altLang="en-US" sz="1200" dirty="0"/>
              <a:t>法的要件や規制：</a:t>
            </a:r>
            <a:endParaRPr lang="en-US" altLang="ja-JP" sz="1200" dirty="0"/>
          </a:p>
          <a:p>
            <a:pPr lvl="1"/>
            <a:r>
              <a:rPr lang="ja-JP" altLang="en-US" sz="1000" dirty="0"/>
              <a:t>製品やサービスの価格には法的な要件や規制も影響を与える可能性があります。これらを考慮して価格を設定します。</a:t>
            </a:r>
          </a:p>
          <a:p>
            <a:r>
              <a:rPr lang="ja-JP" altLang="en-US" sz="1200" dirty="0"/>
              <a:t>プロモーション戦略：</a:t>
            </a:r>
            <a:endParaRPr lang="en-US" altLang="ja-JP" sz="1200" dirty="0"/>
          </a:p>
          <a:p>
            <a:pPr lvl="1"/>
            <a:r>
              <a:rPr lang="ja-JP" altLang="en-US" sz="1000" dirty="0"/>
              <a:t>価格はマーケティング戦略に密接に関連しています。特別なキャンペーンや割引を計画している場合、それを価格設定に反映させます。</a:t>
            </a:r>
          </a:p>
        </p:txBody>
      </p:sp>
      <p:sp>
        <p:nvSpPr>
          <p:cNvPr id="4" name="スライド番号プレースホルダー 3">
            <a:extLst>
              <a:ext uri="{FF2B5EF4-FFF2-40B4-BE49-F238E27FC236}">
                <a16:creationId xmlns:a16="http://schemas.microsoft.com/office/drawing/2014/main" id="{9743FB46-7374-31E5-9941-AC572A3AE780}"/>
              </a:ext>
            </a:extLst>
          </p:cNvPr>
          <p:cNvSpPr>
            <a:spLocks noGrp="1"/>
          </p:cNvSpPr>
          <p:nvPr>
            <p:ph type="sldNum" sz="quarter" idx="12"/>
          </p:nvPr>
        </p:nvSpPr>
        <p:spPr/>
        <p:txBody>
          <a:bodyPr/>
          <a:lstStyle/>
          <a:p>
            <a:fld id="{399C2E6F-3231-4DAF-9F67-F857DC28BDC1}" type="slidenum">
              <a:rPr lang="ja-JP" altLang="en-US" smtClean="0"/>
              <a:pPr/>
              <a:t>6</a:t>
            </a:fld>
            <a:endParaRPr lang="ja-JP" altLang="en-US"/>
          </a:p>
        </p:txBody>
      </p:sp>
    </p:spTree>
    <p:extLst>
      <p:ext uri="{BB962C8B-B14F-4D97-AF65-F5344CB8AC3E}">
        <p14:creationId xmlns:p14="http://schemas.microsoft.com/office/powerpoint/2010/main" val="12086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BACFE49-1E08-C789-B727-C6C597A4E3E8}"/>
              </a:ext>
            </a:extLst>
          </p:cNvPr>
          <p:cNvSpPr>
            <a:spLocks noGrp="1"/>
          </p:cNvSpPr>
          <p:nvPr>
            <p:ph type="title"/>
          </p:nvPr>
        </p:nvSpPr>
        <p:spPr/>
        <p:txBody>
          <a:bodyPr>
            <a:normAutofit/>
          </a:bodyPr>
          <a:lstStyle/>
          <a:p>
            <a:r>
              <a:rPr lang="ja-JP" altLang="en-US" dirty="0"/>
              <a:t>５．想定顧客数</a:t>
            </a:r>
            <a:endParaRPr lang="en-US" altLang="ja-JP" dirty="0"/>
          </a:p>
        </p:txBody>
      </p:sp>
      <p:sp>
        <p:nvSpPr>
          <p:cNvPr id="6" name="コンテンツ プレースホルダー 5">
            <a:extLst>
              <a:ext uri="{FF2B5EF4-FFF2-40B4-BE49-F238E27FC236}">
                <a16:creationId xmlns:a16="http://schemas.microsoft.com/office/drawing/2014/main" id="{F0FA9CD5-1BC1-8BCE-B6DC-824E481BF175}"/>
              </a:ext>
            </a:extLst>
          </p:cNvPr>
          <p:cNvSpPr>
            <a:spLocks noGrp="1"/>
          </p:cNvSpPr>
          <p:nvPr>
            <p:ph idx="1"/>
          </p:nvPr>
        </p:nvSpPr>
        <p:spPr/>
        <p:txBody>
          <a:bodyPr>
            <a:normAutofit/>
          </a:bodyPr>
          <a:lstStyle/>
          <a:p>
            <a:r>
              <a:rPr lang="ja-JP" altLang="en-US" sz="1200" dirty="0"/>
              <a:t>ターゲット市場の定義</a:t>
            </a:r>
            <a:r>
              <a:rPr lang="en-US" altLang="ja-JP" sz="1200" dirty="0"/>
              <a:t>:</a:t>
            </a:r>
          </a:p>
          <a:p>
            <a:pPr lvl="1"/>
            <a:r>
              <a:rPr lang="ja-JP" altLang="en-US" sz="1000" dirty="0"/>
              <a:t>サービスを提供するターゲット市場を明確に定義します。どのような顧客層がサービスを必要とするかを特定します。</a:t>
            </a:r>
          </a:p>
          <a:p>
            <a:r>
              <a:rPr lang="ja-JP" altLang="en-US" sz="1200" dirty="0"/>
              <a:t>市場調査結果</a:t>
            </a:r>
            <a:r>
              <a:rPr lang="en-US" altLang="ja-JP" sz="1200" dirty="0"/>
              <a:t>:</a:t>
            </a:r>
          </a:p>
          <a:p>
            <a:pPr lvl="1"/>
            <a:r>
              <a:rPr lang="ja-JP" altLang="en-US" sz="1000" dirty="0"/>
              <a:t>顧客数を見積もるために、市場調査を行い、関連するデータを収集します。同様のサービスや競合他社の市場占有率、成長率などを把握します。</a:t>
            </a:r>
          </a:p>
          <a:p>
            <a:r>
              <a:rPr lang="ja-JP" altLang="en-US" sz="1200" dirty="0"/>
              <a:t>顧客のニーズと痛点</a:t>
            </a:r>
            <a:r>
              <a:rPr lang="en-US" altLang="ja-JP" sz="1200" dirty="0"/>
              <a:t>:</a:t>
            </a:r>
          </a:p>
          <a:p>
            <a:pPr lvl="1"/>
            <a:r>
              <a:rPr lang="ja-JP" altLang="en-US" sz="1000" dirty="0"/>
              <a:t>ターゲット市場の顧客が抱える課題やニーズを理解します。提供するサービスがどのようにこれらの課題に対応し、顧客に価値を提供するかを明確にします。</a:t>
            </a:r>
          </a:p>
          <a:p>
            <a:r>
              <a:rPr lang="ja-JP" altLang="en-US" sz="1200" dirty="0"/>
              <a:t>マーケティング戦略</a:t>
            </a:r>
            <a:r>
              <a:rPr lang="en-US" altLang="ja-JP" sz="1200" dirty="0"/>
              <a:t>:</a:t>
            </a:r>
          </a:p>
          <a:p>
            <a:pPr lvl="1"/>
            <a:r>
              <a:rPr lang="ja-JP" altLang="en-US" sz="1000" dirty="0"/>
              <a:t>ターゲット市場にアプローチするためのマーケティング戦略を検討します。広告、プロモーション、販売促進活動などを通じてどれだけの範囲で顧客にリーチできるかを考慮します。</a:t>
            </a:r>
          </a:p>
          <a:p>
            <a:r>
              <a:rPr lang="ja-JP" altLang="en-US" sz="1200" dirty="0"/>
              <a:t>成長率の予測</a:t>
            </a:r>
            <a:r>
              <a:rPr lang="en-US" altLang="ja-JP" sz="1200" dirty="0"/>
              <a:t>:</a:t>
            </a:r>
          </a:p>
          <a:p>
            <a:pPr lvl="1"/>
            <a:r>
              <a:rPr lang="ja-JP" altLang="en-US" sz="1000" dirty="0"/>
              <a:t>ターゲット市場の成長率を予測します。同様の市場での成長の可能性を検討し、それに基づいて想定顧客数を見積もります。</a:t>
            </a:r>
          </a:p>
          <a:p>
            <a:r>
              <a:rPr lang="ja-JP" altLang="en-US" sz="1200" dirty="0"/>
              <a:t>シーズン性の考慮</a:t>
            </a:r>
            <a:r>
              <a:rPr lang="en-US" altLang="ja-JP" sz="1200" dirty="0"/>
              <a:t>:</a:t>
            </a:r>
          </a:p>
          <a:p>
            <a:pPr lvl="1"/>
            <a:r>
              <a:rPr lang="ja-JP" altLang="en-US" sz="1000" dirty="0"/>
              <a:t>サービスによっては季節性が影響する場合があります。その場合、季節ごとの需要変動を考慮して想定顧客数を見積もります。</a:t>
            </a:r>
          </a:p>
          <a:p>
            <a:r>
              <a:rPr lang="ja-JP" altLang="en-US" sz="1200" dirty="0"/>
              <a:t>導入計画の段階</a:t>
            </a:r>
            <a:r>
              <a:rPr lang="en-US" altLang="ja-JP" sz="1200" dirty="0"/>
              <a:t>:</a:t>
            </a:r>
          </a:p>
          <a:p>
            <a:pPr lvl="1"/>
            <a:r>
              <a:rPr lang="ja-JP" altLang="en-US" sz="1000" dirty="0"/>
              <a:t>サービスの提供を段階的に行う場合、各段階での想定顧客数を明確にします。初期導入段階、拡大段階などを考慮します。</a:t>
            </a:r>
          </a:p>
          <a:p>
            <a:r>
              <a:rPr lang="ja-JP" altLang="en-US" sz="1200" dirty="0"/>
              <a:t>競合状況</a:t>
            </a:r>
            <a:r>
              <a:rPr lang="en-US" altLang="ja-JP" sz="1200" dirty="0"/>
              <a:t>:</a:t>
            </a:r>
          </a:p>
          <a:p>
            <a:pPr lvl="1"/>
            <a:r>
              <a:rPr lang="ja-JP" altLang="en-US" sz="1000" dirty="0"/>
              <a:t>類似のサービスを提供している競合他社の存在や市場占有率を考慮して、競合状況に合わせた想定顧客数を見積もります。</a:t>
            </a:r>
          </a:p>
        </p:txBody>
      </p:sp>
      <p:sp>
        <p:nvSpPr>
          <p:cNvPr id="4" name="スライド番号プレースホルダー 3">
            <a:extLst>
              <a:ext uri="{FF2B5EF4-FFF2-40B4-BE49-F238E27FC236}">
                <a16:creationId xmlns:a16="http://schemas.microsoft.com/office/drawing/2014/main" id="{9743FB46-7374-31E5-9941-AC572A3AE780}"/>
              </a:ext>
            </a:extLst>
          </p:cNvPr>
          <p:cNvSpPr>
            <a:spLocks noGrp="1"/>
          </p:cNvSpPr>
          <p:nvPr>
            <p:ph type="sldNum" sz="quarter" idx="12"/>
          </p:nvPr>
        </p:nvSpPr>
        <p:spPr/>
        <p:txBody>
          <a:bodyPr/>
          <a:lstStyle/>
          <a:p>
            <a:fld id="{399C2E6F-3231-4DAF-9F67-F857DC28BDC1}" type="slidenum">
              <a:rPr lang="ja-JP" altLang="en-US" smtClean="0"/>
              <a:pPr/>
              <a:t>7</a:t>
            </a:fld>
            <a:endParaRPr lang="ja-JP" altLang="en-US"/>
          </a:p>
        </p:txBody>
      </p:sp>
    </p:spTree>
    <p:extLst>
      <p:ext uri="{BB962C8B-B14F-4D97-AF65-F5344CB8AC3E}">
        <p14:creationId xmlns:p14="http://schemas.microsoft.com/office/powerpoint/2010/main" val="372546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BACFE49-1E08-C789-B727-C6C597A4E3E8}"/>
              </a:ext>
            </a:extLst>
          </p:cNvPr>
          <p:cNvSpPr>
            <a:spLocks noGrp="1"/>
          </p:cNvSpPr>
          <p:nvPr>
            <p:ph type="title"/>
          </p:nvPr>
        </p:nvSpPr>
        <p:spPr/>
        <p:txBody>
          <a:bodyPr>
            <a:normAutofit/>
          </a:bodyPr>
          <a:lstStyle/>
          <a:p>
            <a:r>
              <a:rPr lang="ja-JP" altLang="en-US" dirty="0"/>
              <a:t>６．チーム編成</a:t>
            </a:r>
            <a:endParaRPr lang="en-US" altLang="ja-JP" dirty="0"/>
          </a:p>
        </p:txBody>
      </p:sp>
      <p:sp>
        <p:nvSpPr>
          <p:cNvPr id="6" name="コンテンツ プレースホルダー 5">
            <a:extLst>
              <a:ext uri="{FF2B5EF4-FFF2-40B4-BE49-F238E27FC236}">
                <a16:creationId xmlns:a16="http://schemas.microsoft.com/office/drawing/2014/main" id="{F0FA9CD5-1BC1-8BCE-B6DC-824E481BF175}"/>
              </a:ext>
            </a:extLst>
          </p:cNvPr>
          <p:cNvSpPr>
            <a:spLocks noGrp="1"/>
          </p:cNvSpPr>
          <p:nvPr>
            <p:ph idx="1"/>
          </p:nvPr>
        </p:nvSpPr>
        <p:spPr/>
        <p:txBody>
          <a:bodyPr>
            <a:normAutofit/>
          </a:bodyPr>
          <a:lstStyle/>
          <a:p>
            <a:r>
              <a:rPr lang="ja-JP" altLang="en-US" sz="1100" dirty="0"/>
              <a:t>プロジェクトリーダー</a:t>
            </a:r>
            <a:r>
              <a:rPr lang="en-US" altLang="ja-JP" sz="1100" dirty="0"/>
              <a:t>:</a:t>
            </a:r>
          </a:p>
          <a:p>
            <a:pPr lvl="1"/>
            <a:r>
              <a:rPr lang="ja-JP" altLang="en-US" sz="900" dirty="0"/>
              <a:t>役割</a:t>
            </a:r>
            <a:r>
              <a:rPr lang="en-US" altLang="ja-JP" sz="900" dirty="0"/>
              <a:t>: </a:t>
            </a:r>
            <a:r>
              <a:rPr lang="ja-JP" altLang="en-US" sz="900" dirty="0"/>
              <a:t>プロジェクト全体を統括し、目標達成のために計画や方針を策定します。プロジェクトの進捗や課題の管理、意思決定を行います。</a:t>
            </a:r>
          </a:p>
          <a:p>
            <a:r>
              <a:rPr lang="ja-JP" altLang="en-US" sz="1100" dirty="0"/>
              <a:t>研究者</a:t>
            </a:r>
            <a:r>
              <a:rPr lang="en-US" altLang="ja-JP" sz="1100" dirty="0"/>
              <a:t>/</a:t>
            </a:r>
            <a:r>
              <a:rPr lang="ja-JP" altLang="en-US" sz="1100" dirty="0"/>
              <a:t>エンジニア</a:t>
            </a:r>
            <a:r>
              <a:rPr lang="en-US" altLang="ja-JP" sz="1100" dirty="0"/>
              <a:t>:</a:t>
            </a:r>
          </a:p>
          <a:p>
            <a:pPr lvl="1"/>
            <a:r>
              <a:rPr lang="ja-JP" altLang="en-US" sz="900" dirty="0"/>
              <a:t>役割</a:t>
            </a:r>
            <a:r>
              <a:rPr lang="en-US" altLang="ja-JP" sz="900" dirty="0"/>
              <a:t>: </a:t>
            </a:r>
            <a:r>
              <a:rPr lang="ja-JP" altLang="en-US" sz="900" dirty="0"/>
              <a:t>主要な研究および開発活動を担当します。新しいアイデアや技術の提案、実験、評価などを行い、プロジェクトの技術的な成功に貢献します。</a:t>
            </a:r>
          </a:p>
          <a:p>
            <a:r>
              <a:rPr lang="ja-JP" altLang="en-US" sz="1100" dirty="0"/>
              <a:t>プロダクトマネージャー</a:t>
            </a:r>
            <a:r>
              <a:rPr lang="en-US" altLang="ja-JP" sz="1100" dirty="0"/>
              <a:t>:</a:t>
            </a:r>
          </a:p>
          <a:p>
            <a:pPr lvl="1"/>
            <a:r>
              <a:rPr lang="ja-JP" altLang="en-US" sz="900" dirty="0"/>
              <a:t>役割</a:t>
            </a:r>
            <a:r>
              <a:rPr lang="en-US" altLang="ja-JP" sz="900" dirty="0"/>
              <a:t>: </a:t>
            </a:r>
            <a:r>
              <a:rPr lang="ja-JP" altLang="en-US" sz="900" dirty="0"/>
              <a:t>ユーザーのニーズや市場の要件を理解し、それに基づいてプロジェクトの方向性を決定します。プロダクトの戦略、計画、リリースの計画を策定します。</a:t>
            </a:r>
          </a:p>
          <a:p>
            <a:r>
              <a:rPr lang="ja-JP" altLang="en-US" sz="1100" dirty="0"/>
              <a:t>デザイナー</a:t>
            </a:r>
            <a:r>
              <a:rPr lang="en-US" altLang="ja-JP" sz="1100" dirty="0"/>
              <a:t>:</a:t>
            </a:r>
          </a:p>
          <a:p>
            <a:pPr lvl="1"/>
            <a:r>
              <a:rPr lang="ja-JP" altLang="en-US" sz="900" dirty="0"/>
              <a:t>役割</a:t>
            </a:r>
            <a:r>
              <a:rPr lang="en-US" altLang="ja-JP" sz="900" dirty="0"/>
              <a:t>: </a:t>
            </a:r>
            <a:r>
              <a:rPr lang="ja-JP" altLang="en-US" sz="900" dirty="0"/>
              <a:t>製品やサービスのデザインに携わり、ユーザーエクスペリエンス（</a:t>
            </a:r>
            <a:r>
              <a:rPr lang="en-US" altLang="ja-JP" sz="900" dirty="0"/>
              <a:t>UX</a:t>
            </a:r>
            <a:r>
              <a:rPr lang="ja-JP" altLang="en-US" sz="900" dirty="0"/>
              <a:t>）を向上させることに焦点を当てます。インターフェースやデザインの美しさと使いやすさを追求します。</a:t>
            </a:r>
          </a:p>
          <a:p>
            <a:r>
              <a:rPr lang="ja-JP" altLang="en-US" sz="1100" dirty="0"/>
              <a:t>品質管理</a:t>
            </a:r>
            <a:r>
              <a:rPr lang="en-US" altLang="ja-JP" sz="1100" dirty="0"/>
              <a:t>/</a:t>
            </a:r>
            <a:r>
              <a:rPr lang="ja-JP" altLang="en-US" sz="1100" dirty="0"/>
              <a:t>テストエンジニア</a:t>
            </a:r>
            <a:r>
              <a:rPr lang="en-US" altLang="ja-JP" sz="1100" dirty="0"/>
              <a:t>:</a:t>
            </a:r>
          </a:p>
          <a:p>
            <a:pPr lvl="1"/>
            <a:r>
              <a:rPr lang="ja-JP" altLang="en-US" sz="900" dirty="0"/>
              <a:t>役割</a:t>
            </a:r>
            <a:r>
              <a:rPr lang="en-US" altLang="ja-JP" sz="900" dirty="0"/>
              <a:t>: </a:t>
            </a:r>
            <a:r>
              <a:rPr lang="ja-JP" altLang="en-US" sz="900" dirty="0"/>
              <a:t>製品やサービスの品質を確保するために、テストプランの策定、実施、バグの特定と修正を担当します。</a:t>
            </a:r>
          </a:p>
          <a:p>
            <a:r>
              <a:rPr lang="ja-JP" altLang="en-US" sz="1100" dirty="0"/>
              <a:t>ビジネスアナリスト</a:t>
            </a:r>
            <a:r>
              <a:rPr lang="en-US" altLang="ja-JP" sz="1100" dirty="0"/>
              <a:t>:</a:t>
            </a:r>
          </a:p>
          <a:p>
            <a:pPr lvl="1"/>
            <a:r>
              <a:rPr lang="ja-JP" altLang="en-US" sz="900" dirty="0"/>
              <a:t>役割</a:t>
            </a:r>
            <a:r>
              <a:rPr lang="en-US" altLang="ja-JP" sz="900" dirty="0"/>
              <a:t>: </a:t>
            </a:r>
            <a:r>
              <a:rPr lang="ja-JP" altLang="en-US" sz="900" dirty="0"/>
              <a:t>ビジネス要件の収集と解析を行い、プロジェクトがビジネス目標を達成するのにどのように貢献するかを理解します。経済的な側面や市場への適応性を検討します。</a:t>
            </a:r>
          </a:p>
          <a:p>
            <a:r>
              <a:rPr lang="ja-JP" altLang="en-US" sz="1100" dirty="0"/>
              <a:t>プロジェクトコーディネーター</a:t>
            </a:r>
            <a:r>
              <a:rPr lang="en-US" altLang="ja-JP" sz="1100" dirty="0"/>
              <a:t>/</a:t>
            </a:r>
            <a:r>
              <a:rPr lang="ja-JP" altLang="en-US" sz="1100" dirty="0"/>
              <a:t>アシスタント</a:t>
            </a:r>
            <a:r>
              <a:rPr lang="en-US" altLang="ja-JP" sz="1100" dirty="0"/>
              <a:t>:</a:t>
            </a:r>
          </a:p>
          <a:p>
            <a:pPr lvl="1"/>
            <a:r>
              <a:rPr lang="ja-JP" altLang="en-US" sz="900" dirty="0"/>
              <a:t>役割</a:t>
            </a:r>
            <a:r>
              <a:rPr lang="en-US" altLang="ja-JP" sz="900" dirty="0"/>
              <a:t>: </a:t>
            </a:r>
            <a:r>
              <a:rPr lang="ja-JP" altLang="en-US" sz="900" dirty="0"/>
              <a:t>プロジェクトの遂行において広範なサポートを提供し、メンバー間のコミュニケーションを助け、スケジュールの管理や文書作成などを担当します。</a:t>
            </a:r>
          </a:p>
          <a:p>
            <a:r>
              <a:rPr lang="ja-JP" altLang="en-US" sz="1100" dirty="0"/>
              <a:t>法務担当者（必要に応じて）</a:t>
            </a:r>
            <a:r>
              <a:rPr lang="en-US" altLang="ja-JP" sz="1100" dirty="0"/>
              <a:t>:</a:t>
            </a:r>
          </a:p>
          <a:p>
            <a:pPr lvl="1"/>
            <a:r>
              <a:rPr lang="ja-JP" altLang="en-US" sz="900" dirty="0"/>
              <a:t>役割</a:t>
            </a:r>
            <a:r>
              <a:rPr lang="en-US" altLang="ja-JP" sz="900" dirty="0"/>
              <a:t>: </a:t>
            </a:r>
            <a:r>
              <a:rPr lang="ja-JP" altLang="en-US" sz="900" dirty="0"/>
              <a:t>法的な観点からプロジェクトをサポートし、知的財産権、契約、規制要件などに対処します。</a:t>
            </a:r>
          </a:p>
          <a:p>
            <a:r>
              <a:rPr lang="ja-JP" altLang="en-US" sz="1100" dirty="0"/>
              <a:t>専門家</a:t>
            </a:r>
            <a:r>
              <a:rPr lang="en-US" altLang="ja-JP" sz="1100" dirty="0"/>
              <a:t>/</a:t>
            </a:r>
            <a:r>
              <a:rPr lang="ja-JP" altLang="en-US" sz="1100" dirty="0"/>
              <a:t>コンサルタント（必要に応じて）</a:t>
            </a:r>
            <a:r>
              <a:rPr lang="en-US" altLang="ja-JP" sz="1100" dirty="0"/>
              <a:t>:</a:t>
            </a:r>
          </a:p>
          <a:p>
            <a:pPr lvl="1"/>
            <a:r>
              <a:rPr lang="ja-JP" altLang="en-US" sz="900" dirty="0"/>
              <a:t>役割</a:t>
            </a:r>
            <a:r>
              <a:rPr lang="en-US" altLang="ja-JP" sz="900" dirty="0"/>
              <a:t>: </a:t>
            </a:r>
            <a:r>
              <a:rPr lang="ja-JP" altLang="en-US" sz="900" dirty="0"/>
              <a:t>特定の技術や業界の専門知識が必要な場合、専門家や外部コンサルタントをプロジェクトに組み込みます。</a:t>
            </a:r>
          </a:p>
        </p:txBody>
      </p:sp>
      <p:sp>
        <p:nvSpPr>
          <p:cNvPr id="4" name="スライド番号プレースホルダー 3">
            <a:extLst>
              <a:ext uri="{FF2B5EF4-FFF2-40B4-BE49-F238E27FC236}">
                <a16:creationId xmlns:a16="http://schemas.microsoft.com/office/drawing/2014/main" id="{9743FB46-7374-31E5-9941-AC572A3AE780}"/>
              </a:ext>
            </a:extLst>
          </p:cNvPr>
          <p:cNvSpPr>
            <a:spLocks noGrp="1"/>
          </p:cNvSpPr>
          <p:nvPr>
            <p:ph type="sldNum" sz="quarter" idx="12"/>
          </p:nvPr>
        </p:nvSpPr>
        <p:spPr/>
        <p:txBody>
          <a:bodyPr/>
          <a:lstStyle/>
          <a:p>
            <a:fld id="{399C2E6F-3231-4DAF-9F67-F857DC28BDC1}" type="slidenum">
              <a:rPr lang="ja-JP" altLang="en-US" smtClean="0"/>
              <a:pPr/>
              <a:t>8</a:t>
            </a:fld>
            <a:endParaRPr lang="ja-JP" altLang="en-US"/>
          </a:p>
        </p:txBody>
      </p:sp>
    </p:spTree>
    <p:extLst>
      <p:ext uri="{BB962C8B-B14F-4D97-AF65-F5344CB8AC3E}">
        <p14:creationId xmlns:p14="http://schemas.microsoft.com/office/powerpoint/2010/main" val="858788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BACFE49-1E08-C789-B727-C6C597A4E3E8}"/>
              </a:ext>
            </a:extLst>
          </p:cNvPr>
          <p:cNvSpPr>
            <a:spLocks noGrp="1"/>
          </p:cNvSpPr>
          <p:nvPr>
            <p:ph type="title"/>
          </p:nvPr>
        </p:nvSpPr>
        <p:spPr/>
        <p:txBody>
          <a:bodyPr>
            <a:normAutofit/>
          </a:bodyPr>
          <a:lstStyle/>
          <a:p>
            <a:r>
              <a:rPr lang="ja-JP" altLang="en-US" dirty="0"/>
              <a:t>７．うまくいかなかった場合のバックアッププラン</a:t>
            </a:r>
            <a:endParaRPr lang="en-US" altLang="ja-JP" dirty="0"/>
          </a:p>
        </p:txBody>
      </p:sp>
      <p:sp>
        <p:nvSpPr>
          <p:cNvPr id="6" name="コンテンツ プレースホルダー 5">
            <a:extLst>
              <a:ext uri="{FF2B5EF4-FFF2-40B4-BE49-F238E27FC236}">
                <a16:creationId xmlns:a16="http://schemas.microsoft.com/office/drawing/2014/main" id="{F0FA9CD5-1BC1-8BCE-B6DC-824E481BF175}"/>
              </a:ext>
            </a:extLst>
          </p:cNvPr>
          <p:cNvSpPr>
            <a:spLocks noGrp="1"/>
          </p:cNvSpPr>
          <p:nvPr>
            <p:ph idx="1"/>
          </p:nvPr>
        </p:nvSpPr>
        <p:spPr/>
        <p:txBody>
          <a:bodyPr>
            <a:normAutofit/>
          </a:bodyPr>
          <a:lstStyle/>
          <a:p>
            <a:r>
              <a:rPr lang="ja-JP" altLang="en-US" sz="1100" dirty="0"/>
              <a:t>問題の再定義と再評価</a:t>
            </a:r>
            <a:r>
              <a:rPr lang="en-US" altLang="ja-JP" sz="1100" dirty="0"/>
              <a:t>:</a:t>
            </a:r>
          </a:p>
          <a:p>
            <a:pPr lvl="1"/>
            <a:r>
              <a:rPr lang="ja-JP" altLang="en-US" sz="900" dirty="0"/>
              <a:t>問題や課題の再定義を行い、失敗の原因を明確にします。プロジェクトの目標や方針を再評価し、修正が必要であれば実施します。</a:t>
            </a:r>
          </a:p>
          <a:p>
            <a:r>
              <a:rPr lang="ja-JP" altLang="en-US" sz="1100" dirty="0"/>
              <a:t>新たなアプローチや技術の検討</a:t>
            </a:r>
            <a:r>
              <a:rPr lang="en-US" altLang="ja-JP" sz="1100" dirty="0"/>
              <a:t>:</a:t>
            </a:r>
          </a:p>
          <a:p>
            <a:pPr lvl="1"/>
            <a:r>
              <a:rPr lang="ja-JP" altLang="en-US" sz="900" dirty="0"/>
              <a:t>失敗した手法や技術にこだわらず、新たなアプローチや技術を検討します。他の研究や業界のベストプラクティスを取り入れ、新しい方向性を見つけます。</a:t>
            </a:r>
          </a:p>
          <a:p>
            <a:r>
              <a:rPr lang="ja-JP" altLang="en-US" sz="1100" dirty="0"/>
              <a:t>チームの再編成</a:t>
            </a:r>
            <a:r>
              <a:rPr lang="en-US" altLang="ja-JP" sz="1100" dirty="0"/>
              <a:t>:</a:t>
            </a:r>
          </a:p>
          <a:p>
            <a:pPr lvl="1"/>
            <a:r>
              <a:rPr lang="ja-JP" altLang="en-US" sz="900" dirty="0"/>
              <a:t>チームメンバーのスキルや経験を考慮し、必要に応じてチームを再編成します。新たな視点や専門知識を導入し、プロジェクトの強化を図ります。</a:t>
            </a:r>
          </a:p>
          <a:p>
            <a:r>
              <a:rPr lang="ja-JP" altLang="en-US" sz="1100" dirty="0"/>
              <a:t>スケジュールの見直し</a:t>
            </a:r>
            <a:r>
              <a:rPr lang="en-US" altLang="ja-JP" sz="1100" dirty="0"/>
              <a:t>:</a:t>
            </a:r>
          </a:p>
          <a:p>
            <a:pPr lvl="1"/>
            <a:r>
              <a:rPr lang="ja-JP" altLang="en-US" sz="900" dirty="0"/>
              <a:t>プロジェクトのスケジュールを見直し、新しい目標に合わせて適切な期間を設定します。時間的な余裕を持たせつつも、効率的な進行を図ります。</a:t>
            </a:r>
          </a:p>
          <a:p>
            <a:r>
              <a:rPr lang="ja-JP" altLang="en-US" sz="1100" dirty="0"/>
              <a:t>予算の再評価</a:t>
            </a:r>
            <a:r>
              <a:rPr lang="en-US" altLang="ja-JP" sz="1100" dirty="0"/>
              <a:t>:</a:t>
            </a:r>
          </a:p>
          <a:p>
            <a:pPr lvl="1"/>
            <a:r>
              <a:rPr lang="ja-JP" altLang="en-US" sz="900" dirty="0"/>
              <a:t>失敗による追加のコストや資源の必要性を見積もり、予算を再評価します。必要であれば、新たな資金調達の手段を検討します。</a:t>
            </a:r>
          </a:p>
          <a:p>
            <a:r>
              <a:rPr lang="ja-JP" altLang="en-US" sz="1100" dirty="0"/>
              <a:t>ステークホルダーとのコミュニケーション</a:t>
            </a:r>
            <a:r>
              <a:rPr lang="en-US" altLang="ja-JP" sz="1100" dirty="0"/>
              <a:t>:</a:t>
            </a:r>
          </a:p>
          <a:p>
            <a:pPr lvl="1"/>
            <a:r>
              <a:rPr lang="ja-JP" altLang="en-US" sz="900" dirty="0"/>
              <a:t>プロジェクトの進捗や失敗に対してステークホルダーと透明かつオープンなコミュニケーションを行います。失敗から学び、修正策を共有します。</a:t>
            </a:r>
          </a:p>
          <a:p>
            <a:r>
              <a:rPr lang="ja-JP" altLang="en-US" sz="1100" dirty="0"/>
              <a:t>小規模な試験プロジェクトの実施</a:t>
            </a:r>
            <a:r>
              <a:rPr lang="en-US" altLang="ja-JP" sz="1100" dirty="0"/>
              <a:t>:</a:t>
            </a:r>
          </a:p>
          <a:p>
            <a:pPr lvl="1"/>
            <a:r>
              <a:rPr lang="ja-JP" altLang="en-US" sz="900" dirty="0"/>
              <a:t>大規模なプロジェクトを再スタートする前に、小規模な試験プロジェクトを実施し、新しいアイディアや手法の有効性を確認します。</a:t>
            </a:r>
          </a:p>
          <a:p>
            <a:r>
              <a:rPr lang="ja-JP" altLang="en-US" sz="1100" dirty="0"/>
              <a:t>外部の専門家やコンサルタントの参画</a:t>
            </a:r>
            <a:r>
              <a:rPr lang="en-US" altLang="ja-JP" sz="1100" dirty="0"/>
              <a:t>:</a:t>
            </a:r>
          </a:p>
          <a:p>
            <a:pPr lvl="1"/>
            <a:r>
              <a:rPr lang="ja-JP" altLang="en-US" sz="900" dirty="0"/>
              <a:t>外部の専門家やコンサルタントをプロジェクトに参画させ、新しい方向性を見つけるための助言や支援を受けます。</a:t>
            </a:r>
          </a:p>
          <a:p>
            <a:r>
              <a:rPr lang="ja-JP" altLang="en-US" sz="1100" dirty="0"/>
              <a:t>市場ニーズの再評価</a:t>
            </a:r>
            <a:r>
              <a:rPr lang="en-US" altLang="ja-JP" sz="1100" dirty="0"/>
              <a:t>:</a:t>
            </a:r>
          </a:p>
          <a:p>
            <a:pPr lvl="1"/>
            <a:r>
              <a:rPr lang="ja-JP" altLang="en-US" sz="900" dirty="0"/>
              <a:t>失敗したサービスや製品が市場で求められていない可能性があるため、市場ニーズを再評価し、調整します。</a:t>
            </a:r>
          </a:p>
        </p:txBody>
      </p:sp>
      <p:sp>
        <p:nvSpPr>
          <p:cNvPr id="4" name="スライド番号プレースホルダー 3">
            <a:extLst>
              <a:ext uri="{FF2B5EF4-FFF2-40B4-BE49-F238E27FC236}">
                <a16:creationId xmlns:a16="http://schemas.microsoft.com/office/drawing/2014/main" id="{9743FB46-7374-31E5-9941-AC572A3AE780}"/>
              </a:ext>
            </a:extLst>
          </p:cNvPr>
          <p:cNvSpPr>
            <a:spLocks noGrp="1"/>
          </p:cNvSpPr>
          <p:nvPr>
            <p:ph type="sldNum" sz="quarter" idx="12"/>
          </p:nvPr>
        </p:nvSpPr>
        <p:spPr/>
        <p:txBody>
          <a:bodyPr/>
          <a:lstStyle/>
          <a:p>
            <a:fld id="{399C2E6F-3231-4DAF-9F67-F857DC28BDC1}" type="slidenum">
              <a:rPr lang="ja-JP" altLang="en-US" smtClean="0"/>
              <a:pPr/>
              <a:t>9</a:t>
            </a:fld>
            <a:endParaRPr lang="ja-JP" altLang="en-US"/>
          </a:p>
        </p:txBody>
      </p:sp>
    </p:spTree>
    <p:extLst>
      <p:ext uri="{BB962C8B-B14F-4D97-AF65-F5344CB8AC3E}">
        <p14:creationId xmlns:p14="http://schemas.microsoft.com/office/powerpoint/2010/main" val="30640640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トライエスPPT雛形（シンプル）.pptx" id="{B15DD1EC-0132-4DCC-AC1A-6B997A60D8C6}" vid="{E8DE6B64-93FC-45CF-B08E-DA410E4BCF0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TotalTime>
  <Words>2890</Words>
  <Application>Microsoft Office PowerPoint</Application>
  <PresentationFormat>ワイド画面</PresentationFormat>
  <Paragraphs>253</Paragraphs>
  <Slides>12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游ゴシック</vt:lpstr>
      <vt:lpstr>游ゴシック Light</vt:lpstr>
      <vt:lpstr>Arial</vt:lpstr>
      <vt:lpstr>Wingdings</vt:lpstr>
      <vt:lpstr>Office テーマ</vt:lpstr>
      <vt:lpstr>新製品 企画書アイテムベスト10</vt:lpstr>
      <vt:lpstr>目次</vt:lpstr>
      <vt:lpstr>１．サービスの定義と概要</vt:lpstr>
      <vt:lpstr>２．予算の見通し</vt:lpstr>
      <vt:lpstr>３．スケジュール</vt:lpstr>
      <vt:lpstr>４．販売価格</vt:lpstr>
      <vt:lpstr>５．想定顧客数</vt:lpstr>
      <vt:lpstr>６．チーム編成</vt:lpstr>
      <vt:lpstr>７．うまくいかなかった場合のバックアッププラン</vt:lpstr>
      <vt:lpstr>８．財務情報</vt:lpstr>
      <vt:lpstr>９．ROI（投資対効果）</vt:lpstr>
      <vt:lpstr>１０．エグゼクティブサマリー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企画書</dc:title>
  <dc:creator>Miki Sellal Nakahara</dc:creator>
  <cp:keywords>中原みき作成テンプレ集</cp:keywords>
  <cp:lastModifiedBy>Miki Sellal Nakahara</cp:lastModifiedBy>
  <cp:revision>2</cp:revision>
  <dcterms:created xsi:type="dcterms:W3CDTF">2023-11-27T00:07:36Z</dcterms:created>
  <dcterms:modified xsi:type="dcterms:W3CDTF">2023-11-28T10:20:34Z</dcterms:modified>
</cp:coreProperties>
</file>